
<file path=[Content_Types].xml><?xml version="1.0" encoding="utf-8"?>
<Types xmlns="http://schemas.openxmlformats.org/package/2006/content-types">
  <Default ContentType="image/vnd.ms-photo" Extension="wdp"/>
  <Default ContentType="application/vnd.openxmlformats-officedocument.vmlDrawing" Extension="vml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image/jpeg" Extension="jpeg"/>
  <Default ContentType="application/vnd.openxmlformats-package.relationships+xml" Extension="rels"/>
  <Default ContentType="image/x-emf" Extension="emf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43.xml"/>
  <Override ContentType="application/vnd.openxmlformats-officedocument.presentationml.slide+xml" PartName="/ppt/slides/slide1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42.xml"/>
  <Override ContentType="application/vnd.openxmlformats-officedocument.presentationml.slide+xml" PartName="/ppt/slides/slide17.xml"/>
  <Override ContentType="application/vnd.openxmlformats-officedocument.presentationml.slide+xml" PartName="/ppt/slides/slide50.xml"/>
  <Override ContentType="application/vnd.openxmlformats-officedocument.presentationml.slide+xml" PartName="/ppt/slides/slide25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53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56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46.xml"/>
  <Override ContentType="application/vnd.openxmlformats-officedocument.presentationml.slide+xml" PartName="/ppt/slides/slide38.xml"/>
  <Override ContentType="application/vnd.openxmlformats-officedocument.presentationml.slide+xml" PartName="/ppt/slides/slide64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58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44.xml"/>
  <Override ContentType="application/vnd.openxmlformats-officedocument.presentationml.slide+xml" PartName="/ppt/slides/slide2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6858000" cx="9144000"/>
  <p:notesSz cx="7102475" cy="10234600"/>
  <p:defaultTextStyle>
    <a:defPPr lvl="0">
      <a:defRPr lang="ru-RU"/>
    </a:defPPr>
    <a:lvl1pPr lvl="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lvl="1" marL="4572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lvl="2" marL="9144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lvl="3" marL="13716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lvl="4" marL="18288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defTabSz="914400" eaLnBrk="1" hangingPunct="1" latinLnBrk="0" lvl="5" marL="22860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defTabSz="914400" eaLnBrk="1" hangingPunct="1" latinLnBrk="0" lvl="6" marL="27432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defTabSz="914400" eaLnBrk="1" hangingPunct="1" latinLnBrk="0" lvl="7" marL="32004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defTabSz="914400" eaLnBrk="1" hangingPunct="1" latinLnBrk="0" lvl="8" marL="36576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 smtClean="0"/>
              <a:t>Click to edit Master text styles</a:t>
            </a:r>
          </a:p>
          <a:p>
            <a:pPr lvl="1"/>
            <a:r>
              <a:rPr lang="ru-RU" altLang="ru-RU" noProof="0" smtClean="0"/>
              <a:t>Second level</a:t>
            </a:r>
          </a:p>
          <a:p>
            <a:pPr lvl="2"/>
            <a:r>
              <a:rPr lang="ru-RU" altLang="ru-RU" noProof="0" smtClean="0"/>
              <a:t>Third level</a:t>
            </a:r>
          </a:p>
          <a:p>
            <a:pPr lvl="3"/>
            <a:r>
              <a:rPr lang="ru-RU" altLang="ru-RU" noProof="0" smtClean="0"/>
              <a:t>Fourth level</a:t>
            </a:r>
          </a:p>
          <a:p>
            <a:pPr lvl="4"/>
            <a:r>
              <a:rPr lang="ru-RU" altLang="ru-RU" noProof="0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fld id="{5D390532-F41A-4E89-8E40-1B6608A2C5D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88827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32363" y="6508750"/>
            <a:ext cx="4211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ru-RU" altLang="ru-RU" sz="1400" smtClean="0"/>
              <a:t>Ерёмин С.В. (</a:t>
            </a:r>
            <a:r>
              <a:rPr lang="en-US" altLang="ru-RU" sz="1400" smtClean="0"/>
              <a:t>9037624012@mail.ru) 2015</a:t>
            </a:r>
            <a:endParaRPr lang="ru-RU" altLang="ru-RU" sz="1400" smtClean="0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5675" y="333375"/>
            <a:ext cx="7239000" cy="1655763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ru-RU" altLang="ru-RU" noProof="0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2975" y="3429000"/>
            <a:ext cx="7239000" cy="28797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ru-RU" altLang="ru-RU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75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84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74211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74211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87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43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427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550" y="1268413"/>
            <a:ext cx="35242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5242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63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94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2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82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9269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0515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268413"/>
            <a:ext cx="72009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o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%D0%98%D0%BE%D0%BD%D0%BD%D0%B0%D1%8F_%D1%81%D0%B8%D0%BB%D0%B0_%D1%80%D0%B0%D1%81%D1%82%D0%B2%D0%BE%D1%80%D0%B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u.wikipedia.org/wiki/%D0%91%D0%BB%D0%B5%D0%BD%D0%B4%D0%B5%D1%8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xumuk.ru/encyklopedia/2/5023.html" TargetMode="External"/><Relationship Id="rId3" Type="http://schemas.openxmlformats.org/officeDocument/2006/relationships/hyperlink" Target="http://www.xumuk.ru/encyklopedia/2/4751.html" TargetMode="External"/><Relationship Id="rId7" Type="http://schemas.openxmlformats.org/officeDocument/2006/relationships/hyperlink" Target="http://www.xumuk.ru/encyklopedia/2/3528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umuk.ru/encyklopedia/2/3237.html" TargetMode="External"/><Relationship Id="rId5" Type="http://schemas.openxmlformats.org/officeDocument/2006/relationships/hyperlink" Target="http://www.xumuk.ru/encyklopedia/1047.html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www.xumuk.ru/encyklopedia/1046.html" TargetMode="External"/><Relationship Id="rId9" Type="http://schemas.openxmlformats.org/officeDocument/2006/relationships/hyperlink" Target="http://www.xumuk.ru/biospravochnik/692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romserge.narod.ru/lecture/L6.ht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F%D0%B0%D1%80%D0%B0%D1%86%D0%B5%D0%BB%D1%8C%D1%81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bigmeden.ru/article/%D0%93%D0%B0%D0%BB%D0%B5%D0%BD%D0%BE%D0%B2%D1%8B%D0%B5_%D0%9F%D1%80%D0%B5%D0%BF%D0%B0%D1%80%D0%B0%D1%82%D1%8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ru.wikipedia.org/wiki/%D0%93%D0%B0%D0%BB%D0%B5%D0%B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Plasmodium_falciparum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620"/>
            <a:ext cx="9143997" cy="6840760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0621"/>
            <a:ext cx="9144000" cy="5004609"/>
          </a:xfrm>
        </p:spPr>
        <p:txBody>
          <a:bodyPr/>
          <a:lstStyle/>
          <a:p>
            <a:r>
              <a:rPr lang="ru-RU" altLang="ru-RU" sz="4400" dirty="0" smtClean="0"/>
              <a:t>МЕТОДЫ ВЫДЕЛЕНИЯ И ИССЛЕДОВАНИЯ </a:t>
            </a:r>
            <a:br>
              <a:rPr lang="ru-RU" altLang="ru-RU" sz="4400" dirty="0" smtClean="0"/>
            </a:br>
            <a:r>
              <a:rPr lang="ru-RU" altLang="ru-RU" sz="4400" dirty="0" smtClean="0"/>
              <a:t>БАС</a:t>
            </a: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3600" dirty="0" smtClean="0"/>
              <a:t>Лекция </a:t>
            </a:r>
            <a:r>
              <a:rPr lang="ru-RU" altLang="ru-RU" sz="3600" dirty="0" smtClean="0"/>
              <a:t>1</a:t>
            </a:r>
            <a:r>
              <a:rPr lang="en-US" altLang="ru-RU" sz="3600" dirty="0" smtClean="0"/>
              <a:t> </a:t>
            </a:r>
            <a:r>
              <a:rPr lang="ru-RU" altLang="ru-RU" sz="3600" dirty="0" smtClean="0"/>
              <a:t/>
            </a:r>
            <a:br>
              <a:rPr lang="ru-RU" altLang="ru-RU" sz="3600" dirty="0" smtClean="0"/>
            </a:br>
            <a:r>
              <a:rPr lang="ru-RU" altLang="ru-RU" sz="2800" dirty="0" smtClean="0"/>
              <a:t/>
            </a:r>
            <a:br>
              <a:rPr lang="ru-RU" altLang="ru-RU" sz="2800" dirty="0" smtClean="0"/>
            </a:br>
            <a:r>
              <a:rPr lang="ru-RU" altLang="ru-RU" sz="2000" dirty="0" smtClean="0"/>
              <a:t>общие вопросы БАС, сепарация,  консервация, </a:t>
            </a:r>
            <a:br>
              <a:rPr lang="ru-RU" altLang="ru-RU" sz="2000" dirty="0" smtClean="0"/>
            </a:br>
            <a:r>
              <a:rPr lang="ru-RU" altLang="ru-RU" sz="2000" dirty="0" smtClean="0"/>
              <a:t>гомогенизация, экстракция</a:t>
            </a:r>
            <a:endParaRPr lang="ru-RU" altLang="ru-RU" sz="5400" dirty="0" smtClean="0"/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-1" y="5418021"/>
            <a:ext cx="91439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2400" dirty="0" smtClean="0"/>
              <a:t>Ерёмин </a:t>
            </a:r>
            <a:r>
              <a:rPr lang="ru-RU" altLang="ru-RU" sz="2400" dirty="0"/>
              <a:t>Сергей Владимирович</a:t>
            </a:r>
            <a:r>
              <a:rPr lang="en-US" altLang="ru-RU" sz="2400" dirty="0"/>
              <a:t> </a:t>
            </a:r>
          </a:p>
          <a:p>
            <a:pPr algn="ctr" eaLnBrk="1" hangingPunct="1"/>
            <a:r>
              <a:rPr lang="en-US" altLang="ru-RU" sz="1600" dirty="0" smtClean="0"/>
              <a:t>+</a:t>
            </a:r>
            <a:r>
              <a:rPr lang="en-US" altLang="ru-RU" sz="1600" dirty="0"/>
              <a:t>7</a:t>
            </a:r>
            <a:r>
              <a:rPr lang="ru-RU" altLang="ru-RU" sz="1600" dirty="0"/>
              <a:t>(903) 762-40-12</a:t>
            </a:r>
            <a:r>
              <a:rPr lang="en-US" altLang="ru-RU" sz="1600" dirty="0"/>
              <a:t>, </a:t>
            </a:r>
            <a:endParaRPr lang="ru-RU" altLang="ru-RU" sz="1600" dirty="0" smtClean="0"/>
          </a:p>
          <a:p>
            <a:pPr algn="ctr" eaLnBrk="1" hangingPunct="1"/>
            <a:r>
              <a:rPr lang="en-US" altLang="ru-RU" sz="1600" dirty="0" smtClean="0"/>
              <a:t>9037624012@mail.ru 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1669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49275"/>
            <a:ext cx="4365625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4787900" y="549275"/>
            <a:ext cx="424815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>
                <a:latin typeface="Arial" charset="0"/>
              </a:rPr>
              <a:t>Борщевик</a:t>
            </a:r>
            <a:r>
              <a:rPr lang="ru-RU" altLang="ru-RU">
                <a:latin typeface="Arial" charset="0"/>
              </a:rPr>
              <a:t> - в нём ядовито абсолютно всё и в любом виде: корни, стебли, листья, цветки, пыльца. </a:t>
            </a:r>
            <a:endParaRPr lang="en-US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Даже засохший, он опасен. </a:t>
            </a:r>
            <a:endParaRPr lang="en-US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Содержит фотосенсибилизаторы - фуранокумарины и вызывает на солнце ожоги второй степени!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6263"/>
            <a:ext cx="4238625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4716463" y="576263"/>
            <a:ext cx="4103687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>
                <a:latin typeface="Arial" charset="0"/>
              </a:rPr>
              <a:t>Волчье лыко</a:t>
            </a:r>
            <a:r>
              <a:rPr lang="ru-RU" altLang="ru-RU">
                <a:latin typeface="Arial" charset="0"/>
              </a:rPr>
              <a:t> (волчеягодник) очень ядовито. 10-15 ягод могут оказаться смертельной дозой.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На коже все части растения вызывают сильное раздражение вплоть до некроза.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Содержит гликозид дафнин</a:t>
            </a:r>
          </a:p>
        </p:txBody>
      </p:sp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6372225" y="6453188"/>
            <a:ext cx="2109788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Что такое гликозид?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85788"/>
            <a:ext cx="43211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4932363" y="585788"/>
            <a:ext cx="3960812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>
                <a:latin typeface="Arial" charset="0"/>
              </a:rPr>
              <a:t>Вороний глаз</a:t>
            </a:r>
            <a:r>
              <a:rPr lang="ru-RU" altLang="ru-RU">
                <a:latin typeface="Arial" charset="0"/>
              </a:rPr>
              <a:t> — ядовитое растение, содержащее особенно много яда в шаровидных, синевато-черных ягодах, действительно похожих на большие ягоды черники.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Сепарация</a:t>
            </a:r>
            <a:r>
              <a:rPr lang="en-US" altLang="ru-RU" smtClean="0"/>
              <a:t> (</a:t>
            </a:r>
            <a:r>
              <a:rPr lang="ru-RU" altLang="ru-RU" sz="1600" smtClean="0"/>
              <a:t>От лат. separatio — отделение</a:t>
            </a:r>
            <a:r>
              <a:rPr lang="en-US" altLang="ru-RU" smtClean="0"/>
              <a:t>)</a:t>
            </a:r>
            <a:r>
              <a:rPr lang="ru-RU" altLang="ru-RU" smtClean="0"/>
              <a:t>.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Для животного сырья используется аналогичный подход – для дальнейшей обработки используются органы, содержащие целевое соединение. Так для выделения </a:t>
            </a:r>
            <a:r>
              <a:rPr lang="ru-RU" altLang="ru-RU" b="1" smtClean="0"/>
              <a:t>тетродотоксина</a:t>
            </a:r>
            <a:r>
              <a:rPr lang="ru-RU" altLang="ru-RU" smtClean="0"/>
              <a:t>, известного яда, часто используемого для изучения клеточных каналов, используются печень и икра рыбы фугу.</a:t>
            </a:r>
            <a:endParaRPr lang="en-US" altLang="ru-RU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076700"/>
            <a:ext cx="2663825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89363"/>
            <a:ext cx="36004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250825" y="476250"/>
            <a:ext cx="8640763" cy="64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1265238" indent="-4572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901825" indent="-4572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2538413" indent="-4572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3175000" indent="-4572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3632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4089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4546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5003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2000">
                <a:latin typeface="Arial" charset="0"/>
              </a:rPr>
              <a:t>Фугу считается деликатесом, её употребляют как с целью «пощекотать себе нервы», так и для получения лёгкого эйфорического эффекта, вызываемого остаточным количеством сохранившегося в блюде яда. 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2000">
                <a:latin typeface="Arial" charset="0"/>
              </a:rPr>
              <a:t>Рыба фугу содержит смертельную дозу тетродотоксина во внутренних органах, в основном в печени и икре, желчном пузыре и коже. Печень и икру рыбы фугу нельзя употреблять в пищу вообще, остальные части тела - после тщательной специальной обработки. 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2000">
                <a:latin typeface="Arial" charset="0"/>
              </a:rPr>
              <a:t>Яд обратимо (способен метаболизироваться) блокирует натриевые каналы мембран нервных клеток и парализует мышцы и вызывает остановку дыхания.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2000">
                <a:latin typeface="Arial" charset="0"/>
              </a:rPr>
              <a:t>Несмотря на лицензирование работы поваров, готовящих фугу, ежегодно некоторое количество людей, съевших неверно приготовленное блюдо, погибает от отравления. 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2000">
                <a:latin typeface="Arial" charset="0"/>
              </a:rPr>
              <a:t>В настоящее время не существует противоядия, единственная возможность спасти отравившегося человека состоит в искусственном поддержании работы дыхательной и кровеносной систем до тех пор, пока не закончится действие яда.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endParaRPr lang="ru-RU" altLang="ru-RU" sz="20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Консервация</a:t>
            </a:r>
            <a:r>
              <a:rPr lang="ru-RU" altLang="ru-RU" sz="3600" b="1" smtClean="0"/>
              <a:t> </a:t>
            </a:r>
            <a:r>
              <a:rPr lang="ru-RU" altLang="ru-RU" smtClean="0"/>
              <a:t/>
            </a:r>
            <a:br>
              <a:rPr lang="ru-RU" altLang="ru-RU" smtClean="0"/>
            </a:br>
            <a:r>
              <a:rPr lang="ru-RU" altLang="ru-RU" i="1" smtClean="0"/>
              <a:t>Повреждающие факторы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395288" y="6356350"/>
            <a:ext cx="878522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Как именно эти факторы могут повредить белок, нуклеиновую кислоту, липид, витамин?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916113"/>
            <a:ext cx="822960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711200" indent="-7112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ru-RU" altLang="ru-RU" sz="2800" kern="0" smtClean="0"/>
              <a:t>Микроорганизмы  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ru-RU" altLang="ru-RU" sz="2800" kern="0" smtClean="0"/>
              <a:t>Ферменты самого сырья (аутолиз).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ru-RU" altLang="ru-RU" sz="2800" kern="0" smtClean="0"/>
              <a:t>Кислород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ru-RU" altLang="ru-RU" sz="2800" kern="0" smtClean="0"/>
              <a:t>Свет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ru-RU" altLang="ru-RU" sz="2800" kern="0" smtClean="0"/>
              <a:t>Неблагоприятные изменения </a:t>
            </a:r>
            <a:r>
              <a:rPr lang="en-US" altLang="ru-RU" sz="2800" kern="0" smtClean="0"/>
              <a:t>pH </a:t>
            </a:r>
            <a:r>
              <a:rPr lang="ru-RU" altLang="ru-RU" sz="2800" kern="0" smtClean="0"/>
              <a:t>среды</a:t>
            </a:r>
          </a:p>
          <a:p>
            <a:pPr marL="711200" indent="-711200" eaLnBrk="1" hangingPunct="1">
              <a:lnSpc>
                <a:spcPct val="90000"/>
              </a:lnSpc>
              <a:defRPr/>
            </a:pPr>
            <a:endParaRPr lang="ru-RU" altLang="ru-RU" sz="28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608512"/>
          </a:xfrm>
          <a:noFill/>
        </p:spPr>
        <p:txBody>
          <a:bodyPr/>
          <a:lstStyle/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Микроорганизмы  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Ферменты самого сырья (аутолиз).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Кислород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Свет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Неблагоприятные изменения </a:t>
            </a:r>
            <a:r>
              <a:rPr lang="en-US" altLang="ru-RU" sz="2800" smtClean="0"/>
              <a:t>pH </a:t>
            </a:r>
            <a:r>
              <a:rPr lang="ru-RU" altLang="ru-RU" sz="2800" smtClean="0"/>
              <a:t>среды</a:t>
            </a:r>
          </a:p>
          <a:p>
            <a:pPr marL="711200" indent="-711200" eaLnBrk="1" hangingPunct="1">
              <a:lnSpc>
                <a:spcPct val="90000"/>
              </a:lnSpc>
            </a:pPr>
            <a:endParaRPr lang="ru-RU" altLang="ru-RU" sz="2800" smtClean="0"/>
          </a:p>
        </p:txBody>
      </p:sp>
      <p:sp>
        <p:nvSpPr>
          <p:cNvPr id="18435" name="Oval 4"/>
          <p:cNvSpPr>
            <a:spLocks noChangeArrowheads="1"/>
          </p:cNvSpPr>
          <p:nvPr/>
        </p:nvSpPr>
        <p:spPr bwMode="auto">
          <a:xfrm>
            <a:off x="539750" y="2133600"/>
            <a:ext cx="503238" cy="431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36" name="Oval 5"/>
          <p:cNvSpPr>
            <a:spLocks noChangeArrowheads="1"/>
          </p:cNvSpPr>
          <p:nvPr/>
        </p:nvSpPr>
        <p:spPr bwMode="auto">
          <a:xfrm>
            <a:off x="395288" y="2060575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37" name="Oval 6"/>
          <p:cNvSpPr>
            <a:spLocks noChangeArrowheads="1"/>
          </p:cNvSpPr>
          <p:nvPr/>
        </p:nvSpPr>
        <p:spPr bwMode="auto">
          <a:xfrm>
            <a:off x="395288" y="2781300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38" name="Oval 7"/>
          <p:cNvSpPr>
            <a:spLocks noChangeArrowheads="1"/>
          </p:cNvSpPr>
          <p:nvPr/>
        </p:nvSpPr>
        <p:spPr bwMode="auto">
          <a:xfrm>
            <a:off x="395288" y="3500438"/>
            <a:ext cx="576262" cy="576262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395288" y="4221163"/>
            <a:ext cx="576262" cy="576262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40" name="Oval 9"/>
          <p:cNvSpPr>
            <a:spLocks noChangeArrowheads="1"/>
          </p:cNvSpPr>
          <p:nvPr/>
        </p:nvSpPr>
        <p:spPr bwMode="auto">
          <a:xfrm>
            <a:off x="395288" y="4941888"/>
            <a:ext cx="576262" cy="576262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8441" name="Text Box 10"/>
          <p:cNvSpPr txBox="1">
            <a:spLocks noChangeArrowheads="1"/>
          </p:cNvSpPr>
          <p:nvPr/>
        </p:nvSpPr>
        <p:spPr bwMode="auto">
          <a:xfrm>
            <a:off x="4619625" y="6308725"/>
            <a:ext cx="42735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Температура жидкого азота? Сухого льда?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3600" kern="0" dirty="0" smtClean="0"/>
              <a:t>Консервация</a:t>
            </a:r>
            <a:r>
              <a:rPr lang="ru-RU" altLang="ru-RU" sz="3600" b="1" kern="0" dirty="0" smtClean="0"/>
              <a:t> </a:t>
            </a:r>
            <a:r>
              <a:rPr lang="ru-RU" altLang="ru-RU" kern="0" dirty="0" smtClean="0"/>
              <a:t/>
            </a:r>
            <a:br>
              <a:rPr lang="ru-RU" altLang="ru-RU" kern="0" dirty="0" smtClean="0"/>
            </a:br>
            <a:r>
              <a:rPr lang="ru-RU" altLang="ru-RU" i="1" kern="0" dirty="0" smtClean="0"/>
              <a:t>Охлаждение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3600" kern="0" dirty="0" smtClean="0"/>
              <a:t>Консервация</a:t>
            </a:r>
            <a:r>
              <a:rPr lang="ru-RU" altLang="ru-RU" sz="3600" b="1" kern="0" dirty="0" smtClean="0"/>
              <a:t> </a:t>
            </a:r>
            <a:r>
              <a:rPr lang="ru-RU" altLang="ru-RU" kern="0" dirty="0" smtClean="0"/>
              <a:t/>
            </a:r>
            <a:br>
              <a:rPr lang="ru-RU" altLang="ru-RU" kern="0" dirty="0" smtClean="0"/>
            </a:br>
            <a:r>
              <a:rPr lang="ru-RU" altLang="ru-RU" i="1" kern="0" dirty="0" smtClean="0"/>
              <a:t>Охлаждение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71550" y="1412875"/>
            <a:ext cx="72009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ru-RU" altLang="ru-RU" kern="0" dirty="0" smtClean="0"/>
              <a:t>Охлаждение 0 - +4 </a:t>
            </a:r>
            <a:r>
              <a:rPr lang="en-US" dirty="0"/>
              <a:t>°C</a:t>
            </a:r>
            <a:endParaRPr lang="ru-RU" altLang="ru-RU" kern="0" dirty="0" smtClean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altLang="ru-RU" kern="0" dirty="0" smtClean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kern="0" dirty="0" smtClean="0"/>
              <a:t>Заморозка -18 </a:t>
            </a:r>
            <a:r>
              <a:rPr lang="en-US" dirty="0"/>
              <a:t>°C</a:t>
            </a:r>
            <a:endParaRPr lang="ru-RU" altLang="ru-RU" kern="0" dirty="0" smtClean="0"/>
          </a:p>
          <a:p>
            <a:pPr eaLnBrk="1" hangingPunct="1">
              <a:lnSpc>
                <a:spcPct val="90000"/>
              </a:lnSpc>
              <a:defRPr/>
            </a:pPr>
            <a:endParaRPr lang="ru-RU" altLang="ru-RU" kern="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kern="0" dirty="0" smtClean="0"/>
              <a:t>Сухой лед – 78.5 </a:t>
            </a:r>
            <a:r>
              <a:rPr lang="en-US" dirty="0" smtClean="0"/>
              <a:t>°C</a:t>
            </a:r>
            <a:r>
              <a:rPr lang="ru-RU" dirty="0" smtClean="0"/>
              <a:t> - </a:t>
            </a:r>
            <a:r>
              <a:rPr lang="ru-RU" dirty="0"/>
              <a:t>140 ккал/кг</a:t>
            </a:r>
            <a:endParaRPr lang="ru-RU" altLang="ru-RU" kern="0" dirty="0" smtClean="0"/>
          </a:p>
          <a:p>
            <a:pPr eaLnBrk="1" hangingPunct="1">
              <a:lnSpc>
                <a:spcPct val="90000"/>
              </a:lnSpc>
              <a:defRPr/>
            </a:pPr>
            <a:endParaRPr lang="ru-RU" altLang="ru-RU" kern="0" dirty="0"/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kern="0" dirty="0" smtClean="0"/>
              <a:t>Жидкий азот -196</a:t>
            </a:r>
            <a:r>
              <a:rPr lang="en-US" altLang="ru-RU" kern="0" dirty="0"/>
              <a:t> </a:t>
            </a:r>
            <a:r>
              <a:rPr lang="en-US" dirty="0"/>
              <a:t>°</a:t>
            </a:r>
            <a:r>
              <a:rPr lang="en-US" dirty="0" smtClean="0"/>
              <a:t>C</a:t>
            </a:r>
            <a:r>
              <a:rPr lang="ru-RU" dirty="0" smtClean="0"/>
              <a:t> (</a:t>
            </a:r>
            <a:r>
              <a:rPr lang="en-US" dirty="0"/>
              <a:t>77,4 </a:t>
            </a:r>
            <a:r>
              <a:rPr lang="en-US" dirty="0" smtClean="0"/>
              <a:t>K</a:t>
            </a:r>
            <a:r>
              <a:rPr lang="ru-RU" dirty="0" smtClean="0"/>
              <a:t>)</a:t>
            </a:r>
            <a:endParaRPr lang="ru-RU" altLang="ru-RU" kern="0" dirty="0" smtClean="0"/>
          </a:p>
        </p:txBody>
      </p:sp>
      <p:pic>
        <p:nvPicPr>
          <p:cNvPr id="19460" name="Picture 2" descr="https://ic.pics.livejournal.com/asaratov/25113347/235202/235202_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521075"/>
            <a:ext cx="2840037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608512"/>
          </a:xfrm>
          <a:noFill/>
        </p:spPr>
        <p:txBody>
          <a:bodyPr/>
          <a:lstStyle/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Микроорганизмы  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Ферменты самого сырья (аутолиз).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Кислород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Свет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Неблагоприятные изменения </a:t>
            </a:r>
            <a:r>
              <a:rPr lang="en-US" altLang="ru-RU" sz="2800" smtClean="0"/>
              <a:t>pH </a:t>
            </a:r>
            <a:r>
              <a:rPr lang="ru-RU" altLang="ru-RU" sz="2800" smtClean="0"/>
              <a:t>среды</a:t>
            </a:r>
          </a:p>
          <a:p>
            <a:pPr marL="711200" indent="-711200" eaLnBrk="1" hangingPunct="1">
              <a:lnSpc>
                <a:spcPct val="90000"/>
              </a:lnSpc>
            </a:pPr>
            <a:endParaRPr lang="ru-RU" altLang="ru-RU" sz="2800" smtClean="0"/>
          </a:p>
        </p:txBody>
      </p:sp>
      <p:sp>
        <p:nvSpPr>
          <p:cNvPr id="20483" name="Oval 4"/>
          <p:cNvSpPr>
            <a:spLocks noChangeArrowheads="1"/>
          </p:cNvSpPr>
          <p:nvPr/>
        </p:nvSpPr>
        <p:spPr bwMode="auto">
          <a:xfrm>
            <a:off x="539750" y="2133600"/>
            <a:ext cx="503238" cy="431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0484" name="Oval 5"/>
          <p:cNvSpPr>
            <a:spLocks noChangeArrowheads="1"/>
          </p:cNvSpPr>
          <p:nvPr/>
        </p:nvSpPr>
        <p:spPr bwMode="auto">
          <a:xfrm>
            <a:off x="395288" y="2060575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0485" name="Oval 6"/>
          <p:cNvSpPr>
            <a:spLocks noChangeArrowheads="1"/>
          </p:cNvSpPr>
          <p:nvPr/>
        </p:nvSpPr>
        <p:spPr bwMode="auto">
          <a:xfrm>
            <a:off x="395288" y="2781300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0486" name="Oval 7"/>
          <p:cNvSpPr>
            <a:spLocks noChangeArrowheads="1"/>
          </p:cNvSpPr>
          <p:nvPr/>
        </p:nvSpPr>
        <p:spPr bwMode="auto">
          <a:xfrm>
            <a:off x="395288" y="3500438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0487" name="Oval 8"/>
          <p:cNvSpPr>
            <a:spLocks noChangeArrowheads="1"/>
          </p:cNvSpPr>
          <p:nvPr/>
        </p:nvSpPr>
        <p:spPr bwMode="auto">
          <a:xfrm>
            <a:off x="395288" y="4221163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0488" name="Oval 9"/>
          <p:cNvSpPr>
            <a:spLocks noChangeArrowheads="1"/>
          </p:cNvSpPr>
          <p:nvPr/>
        </p:nvSpPr>
        <p:spPr bwMode="auto">
          <a:xfrm>
            <a:off x="395288" y="4941888"/>
            <a:ext cx="576262" cy="576262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3600" kern="0" dirty="0" smtClean="0"/>
              <a:t>Консервация</a:t>
            </a:r>
            <a:r>
              <a:rPr lang="ru-RU" altLang="ru-RU" sz="3600" b="1" kern="0" dirty="0" smtClean="0"/>
              <a:t> </a:t>
            </a:r>
            <a:r>
              <a:rPr lang="ru-RU" altLang="ru-RU" kern="0" dirty="0" smtClean="0"/>
              <a:t/>
            </a:r>
            <a:br>
              <a:rPr lang="ru-RU" altLang="ru-RU" kern="0" dirty="0" smtClean="0"/>
            </a:br>
            <a:r>
              <a:rPr lang="ru-RU" altLang="ru-RU" i="1" kern="0" dirty="0" smtClean="0"/>
              <a:t>Удаление воды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ru-RU" altLang="ru-RU" smtClean="0"/>
              <a:t>Уменьшение содержания воды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smtClean="0"/>
              <a:t>Сушка.</a:t>
            </a:r>
            <a:r>
              <a:rPr lang="ru-RU" altLang="ru-RU" smtClean="0"/>
              <a:t> 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ru-RU" altLang="ru-RU" smtClean="0"/>
          </a:p>
          <a:p>
            <a:pPr marL="990600" lvl="1" indent="-533400" eaLnBrk="1" hangingPunct="1">
              <a:lnSpc>
                <a:spcPct val="90000"/>
              </a:lnSpc>
            </a:pPr>
            <a:r>
              <a:rPr lang="ru-RU" altLang="ru-RU" sz="2400" smtClean="0"/>
              <a:t>Обычная сушка (</a:t>
            </a:r>
            <a:r>
              <a:rPr lang="ru-RU" altLang="ru-RU" sz="2400" smtClean="0">
                <a:solidFill>
                  <a:srgbClr val="0000FF"/>
                </a:solidFill>
              </a:rPr>
              <a:t>для каких объектов?</a:t>
            </a:r>
            <a:r>
              <a:rPr lang="ru-RU" altLang="ru-RU" sz="2400" smtClean="0"/>
              <a:t>)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lang="ru-RU" altLang="ru-RU" sz="2400" smtClean="0"/>
          </a:p>
          <a:p>
            <a:pPr marL="990600" lvl="1" indent="-533400" eaLnBrk="1" hangingPunct="1">
              <a:lnSpc>
                <a:spcPct val="90000"/>
              </a:lnSpc>
            </a:pPr>
            <a:r>
              <a:rPr lang="ru-RU" altLang="ru-RU" sz="2400" smtClean="0"/>
              <a:t>Лиофилизация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lang="ru-RU" altLang="ru-RU" sz="2400" smtClean="0"/>
          </a:p>
          <a:p>
            <a:pPr marL="990600" lvl="1" indent="-533400" eaLnBrk="1" hangingPunct="1">
              <a:lnSpc>
                <a:spcPct val="90000"/>
              </a:lnSpc>
            </a:pPr>
            <a:endParaRPr lang="ru-RU" altLang="ru-RU" sz="2400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smtClean="0"/>
              <a:t>Замена на органический растворитель</a:t>
            </a:r>
            <a:r>
              <a:rPr lang="ru-RU" altLang="ru-RU" smtClean="0"/>
              <a:t> (</a:t>
            </a:r>
            <a:r>
              <a:rPr lang="ru-RU" altLang="ru-RU" smtClean="0">
                <a:solidFill>
                  <a:srgbClr val="0000FF"/>
                </a:solidFill>
              </a:rPr>
              <a:t>на какой например?)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Определение БАС.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mtClean="0"/>
              <a:t>Термином БАС (биологически активные соединения) мы будем называть любые вещества, оказывающие воздействия на живые организмы или являющиеся продуктами их жизнедеятельности (в том числе и метаболитами). 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Основными классами таких веществ являются аминокислоты, белки, нуклеотиды, нуклеиновые кислоты, липиды, углеводы, низкомолекулярные метаболиты (например биогенные амины), гликозиды, алкалоиды и т.д. Кроме того, мы причисляем к БАС и разнообразные лекарственные средства.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ru-RU" altLang="ru-RU" smtClean="0"/>
              <a:t>Уменьшение содержания воды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764630"/>
            <a:ext cx="7200900" cy="54737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dirty="0" smtClean="0"/>
              <a:t>Сушка.</a:t>
            </a:r>
            <a:r>
              <a:rPr lang="ru-RU" altLang="ru-RU" dirty="0" smtClean="0"/>
              <a:t>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ru-RU" altLang="ru-RU" sz="2400" dirty="0" smtClean="0"/>
              <a:t>Обычная сушка – применяется для объектов с клеточными стенками и содержащими природные антиоксиданты и стабилизаторы.</a:t>
            </a:r>
            <a:br>
              <a:rPr lang="ru-RU" altLang="ru-RU" sz="2400" dirty="0" smtClean="0"/>
            </a:br>
            <a:r>
              <a:rPr lang="ru-RU" altLang="ru-RU" sz="2400" dirty="0" smtClean="0"/>
              <a:t>Прежде всего – это растения.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ru-RU" altLang="ru-RU" sz="2400" dirty="0" smtClean="0"/>
              <a:t>Лиофилизация – применяется для бережного удаления воды (низкие температуры)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dirty="0" smtClean="0"/>
              <a:t>Замена на органический растворитель</a:t>
            </a:r>
            <a:r>
              <a:rPr lang="ru-RU" altLang="ru-RU" dirty="0" smtClean="0"/>
              <a:t> который смешивается с водой без ограничений и не разрушает требуемый объект. Это могут быть спирты (метанол, этанол, </a:t>
            </a:r>
            <a:r>
              <a:rPr lang="ru-RU" altLang="ru-RU" dirty="0" err="1" smtClean="0"/>
              <a:t>изопропанол</a:t>
            </a:r>
            <a:r>
              <a:rPr lang="ru-RU" altLang="ru-RU" dirty="0" smtClean="0"/>
              <a:t>), ацетон (внимание – активный кетон) или тетрагидрофуран.</a:t>
            </a:r>
            <a:endParaRPr lang="ru-RU" altLang="ru-RU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Лиофилизация (сублимационная сушка)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Лиофилизация (от греч. lýo — растворяю и philéo — люблю). способ мягкой сушки веществ, при котором высушиваемый препарат замораживается, а потом помещается в вакуумную камеру, где и происходит возгонка растворителя.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Лиофилизация (сублимационная сушка)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1400" y="4797190"/>
            <a:ext cx="8641200" cy="1944922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В типичном случае на фазовой диаграмме граница между жидкостью и газом ограничена кривой, проходящей от тройной точки до критической. Лиофилизация (обозначена синим) - вариант перехода из жидкой фазы в газообразную по пути, обходящему тройную точку и минующему прямой переход (зелёная стрелка).</a:t>
            </a:r>
          </a:p>
        </p:txBody>
      </p:sp>
      <p:pic>
        <p:nvPicPr>
          <p:cNvPr id="76802" name="Picture 2" descr="https://upload.wikimedia.org/wikipedia/commons/thumb/a/a6/Drying.svg/1024px-Dryin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90" y="597263"/>
            <a:ext cx="4536630" cy="419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61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Лиофилизация (сублимационная сушка)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1400" y="836640"/>
            <a:ext cx="8641200" cy="1944922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Конечная цель лиофилизации — получение препарата с низкой остаточной влажностью (менее 1 % к весу сухого остатка).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Процесс </a:t>
            </a:r>
            <a:r>
              <a:rPr lang="ru-RU" sz="2000" dirty="0"/>
              <a:t>высушивания складывается из удаления свободной воды из препарата и досушивания — удаления связанной воды.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/>
              <a:t>В связи с поглощением большого количества тепла при испарении льда </a:t>
            </a:r>
            <a:r>
              <a:rPr lang="ru-RU" sz="2000" dirty="0" smtClean="0"/>
              <a:t>при удалении свободной воды температура </a:t>
            </a:r>
            <a:r>
              <a:rPr lang="ru-RU" sz="2000" dirty="0"/>
              <a:t>высушиваемого материала поддерживается на необходимом низком уровне без специального охлаждения.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Связанная </a:t>
            </a:r>
            <a:r>
              <a:rPr lang="ru-RU" sz="2000" dirty="0"/>
              <a:t>вода удаляется плохо, поэтому досушивание проводят при повышенной температуре (20° и выше) и улучшении вакуума в системе.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В </a:t>
            </a:r>
            <a:r>
              <a:rPr lang="ru-RU" sz="2000" dirty="0"/>
              <a:t>отдельных случаях на этой стадии применяют специальные химические поглотители (Р</a:t>
            </a:r>
            <a:r>
              <a:rPr lang="ru-RU" sz="2000" baseline="-25000" dirty="0"/>
              <a:t>2</a:t>
            </a:r>
            <a:r>
              <a:rPr lang="ru-RU" sz="2000" dirty="0"/>
              <a:t>O</a:t>
            </a:r>
            <a:r>
              <a:rPr lang="ru-RU" sz="2000" baseline="-25000" dirty="0"/>
              <a:t>5</a:t>
            </a:r>
            <a:r>
              <a:rPr lang="ru-RU" sz="2000" dirty="0"/>
              <a:t>) и высоковакуумные диффузионные насосы в дополнение к насосам и поглотителям, используемым на стадии удаления свободной воды. </a:t>
            </a:r>
          </a:p>
        </p:txBody>
      </p:sp>
    </p:spTree>
    <p:extLst>
      <p:ext uri="{BB962C8B-B14F-4D97-AF65-F5344CB8AC3E}">
        <p14:creationId xmlns:p14="http://schemas.microsoft.com/office/powerpoint/2010/main" val="19950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Лиофильные сушилки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027613" y="6356350"/>
            <a:ext cx="39370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Для чего служит холодильный агрегат?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8164512" cy="41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Лиофильные сушилки</a:t>
            </a: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" y="1268413"/>
            <a:ext cx="5770563" cy="4525962"/>
          </a:xfrm>
        </p:spPr>
      </p:pic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2430463" y="2520950"/>
            <a:ext cx="865187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295650" y="2230438"/>
            <a:ext cx="1712913" cy="290512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400">
                <a:latin typeface="Arial" charset="0"/>
              </a:rPr>
              <a:t>Колбы с образцом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>
            <a:off x="3851275" y="3068638"/>
            <a:ext cx="433388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3276600" y="2778125"/>
            <a:ext cx="1989138" cy="290513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400">
                <a:latin typeface="Arial" charset="0"/>
              </a:rPr>
              <a:t>Холодильный агрегат</a:t>
            </a:r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V="1">
            <a:off x="3349625" y="5157788"/>
            <a:ext cx="71755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692275" y="5589588"/>
            <a:ext cx="1635125" cy="290512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400">
                <a:latin typeface="Arial" charset="0"/>
              </a:rPr>
              <a:t>Вакуумный насос</a:t>
            </a:r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133600"/>
            <a:ext cx="188753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1989138"/>
            <a:ext cx="1670050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Лиофильные сушилки</a:t>
            </a:r>
          </a:p>
        </p:txBody>
      </p:sp>
      <p:pic>
        <p:nvPicPr>
          <p:cNvPr id="25603" name="Picture 2" descr="Max_freeze_dr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08063"/>
            <a:ext cx="2889250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http://www.millab.ru/files/upload/6003302/Epsilon_2-200_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15479" b="4630"/>
          <a:stretch>
            <a:fillRect/>
          </a:stretch>
        </p:blipFill>
        <p:spPr bwMode="auto">
          <a:xfrm>
            <a:off x="3203575" y="892175"/>
            <a:ext cx="58420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Лиофильные сушилки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1550" y="1268413"/>
            <a:ext cx="72009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ru-RU" altLang="ru-RU" sz="2800" kern="0" dirty="0" smtClean="0"/>
              <a:t>Какие растворители можно удалять с помощью лиофильной сушки?</a:t>
            </a:r>
          </a:p>
          <a:p>
            <a:pPr eaLnBrk="1" hangingPunct="1">
              <a:defRPr/>
            </a:pPr>
            <a:r>
              <a:rPr lang="ru-RU" altLang="ru-RU" sz="2800" kern="0" dirty="0" smtClean="0"/>
              <a:t>И почему?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Лиофильные сушилки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1550" y="1268413"/>
            <a:ext cx="72009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ru-RU" altLang="ru-RU" sz="2800" kern="0" dirty="0" smtClean="0"/>
              <a:t>При стандартном </a:t>
            </a:r>
            <a:r>
              <a:rPr lang="ru-RU" altLang="ru-RU" sz="2800" kern="0" dirty="0" err="1" smtClean="0"/>
              <a:t>апартном</a:t>
            </a:r>
            <a:r>
              <a:rPr lang="ru-RU" altLang="ru-RU" sz="2800" kern="0" dirty="0" smtClean="0"/>
              <a:t> решении – это вода и смеси воды с небольшим количеством органических растворителей. Основной критерий – большая теплота парообразования, что позволяет поддерживать низкую температуру без дополнительного охлаждения.</a:t>
            </a:r>
          </a:p>
          <a:p>
            <a:pPr eaLnBrk="1" hangingPunct="1">
              <a:defRPr/>
            </a:pPr>
            <a:r>
              <a:rPr lang="ru-RU" altLang="ru-RU" sz="2800" kern="0" dirty="0" smtClean="0"/>
              <a:t>Можно сушить растворы в ДМСО</a:t>
            </a:r>
          </a:p>
        </p:txBody>
      </p:sp>
    </p:spTree>
    <p:extLst>
      <p:ext uri="{BB962C8B-B14F-4D97-AF65-F5344CB8AC3E}">
        <p14:creationId xmlns:p14="http://schemas.microsoft.com/office/powerpoint/2010/main" val="15164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4675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Консервация</a:t>
            </a:r>
            <a:r>
              <a:rPr lang="ru-RU" altLang="ru-RU" sz="3600" b="1" smtClean="0"/>
              <a:t> </a:t>
            </a:r>
            <a:r>
              <a:rPr lang="ru-RU" altLang="ru-RU" smtClean="0"/>
              <a:t/>
            </a:r>
            <a:br>
              <a:rPr lang="ru-RU" altLang="ru-RU" smtClean="0"/>
            </a:br>
            <a:r>
              <a:rPr lang="ru-RU" altLang="ru-RU" i="1" smtClean="0"/>
              <a:t>Консерванты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608512"/>
          </a:xfrm>
          <a:noFill/>
        </p:spPr>
        <p:txBody>
          <a:bodyPr/>
          <a:lstStyle/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Микроорганизмы  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Ферменты самого сырья (аутолиз).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Кислород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Свет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Неблагоприятные изменения </a:t>
            </a:r>
            <a:r>
              <a:rPr lang="en-US" altLang="ru-RU" sz="2800" smtClean="0"/>
              <a:t>pH </a:t>
            </a:r>
            <a:r>
              <a:rPr lang="ru-RU" altLang="ru-RU" sz="2800" smtClean="0"/>
              <a:t>среды</a:t>
            </a:r>
          </a:p>
          <a:p>
            <a:pPr marL="711200" indent="-711200" eaLnBrk="1" hangingPunct="1">
              <a:lnSpc>
                <a:spcPct val="90000"/>
              </a:lnSpc>
            </a:pPr>
            <a:endParaRPr lang="ru-RU" altLang="ru-RU" sz="2800" smtClean="0"/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539750" y="2133600"/>
            <a:ext cx="503238" cy="431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95288" y="2060575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395288" y="2781300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395288" y="3500438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395288" y="4221163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395288" y="4941888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БАС.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ru-RU" altLang="ru-RU" dirty="0" smtClean="0"/>
              <a:t>Полярные, неполярные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altLang="ru-RU" dirty="0" smtClean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dirty="0" smtClean="0"/>
              <a:t>Гидрофильные, гидрофобные, амфифильные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altLang="ru-RU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dirty="0" smtClean="0"/>
              <a:t>Катионные, анионные, нейтральные, амфотерные (</a:t>
            </a:r>
            <a:r>
              <a:rPr lang="ru-RU" altLang="ru-RU" dirty="0" err="1" smtClean="0"/>
              <a:t>амфолиты</a:t>
            </a:r>
            <a:r>
              <a:rPr lang="ru-RU" altLang="ru-RU" dirty="0" smtClean="0"/>
              <a:t>), </a:t>
            </a:r>
            <a:r>
              <a:rPr lang="ru-RU" altLang="ru-RU" dirty="0" err="1" smtClean="0"/>
              <a:t>цвиттер</a:t>
            </a:r>
            <a:r>
              <a:rPr lang="ru-RU" altLang="ru-RU" dirty="0" smtClean="0"/>
              <a:t>-ионы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altLang="ru-RU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dirty="0" smtClean="0"/>
              <a:t>Низко, средне и высокомолекулярные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altLang="ru-RU" dirty="0"/>
          </a:p>
          <a:p>
            <a:pPr eaLnBrk="1" hangingPunct="1">
              <a:lnSpc>
                <a:spcPct val="90000"/>
              </a:lnSpc>
              <a:defRPr/>
            </a:pPr>
            <a:r>
              <a:rPr lang="ru-RU" altLang="ru-RU" dirty="0" smtClean="0"/>
              <a:t>Белки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Консерванты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Изменение </a:t>
            </a:r>
            <a:r>
              <a:rPr lang="ru-RU" altLang="ru-RU" smtClean="0">
                <a:hlinkClick r:id="rId2"/>
              </a:rPr>
              <a:t>ионной силы</a:t>
            </a:r>
            <a:endParaRPr lang="ru-RU" altLang="ru-RU" smtClean="0"/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Изменение </a:t>
            </a:r>
            <a:r>
              <a:rPr lang="en-US" altLang="ru-RU" smtClean="0"/>
              <a:t>pH</a:t>
            </a:r>
            <a:r>
              <a:rPr lang="ru-RU" altLang="ru-RU" smtClean="0"/>
              <a:t>.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Изменение осмотического давления.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Ингибиторы ферментов.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Антибиотики.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mtClean="0"/>
              <a:t>Химические консерванты – формалин. 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4464050" y="6429375"/>
            <a:ext cx="4500563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Первые три имеют аналоги на кухне – какие?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4675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Консервация</a:t>
            </a:r>
            <a:r>
              <a:rPr lang="ru-RU" altLang="ru-RU" sz="3600" b="1" smtClean="0"/>
              <a:t> </a:t>
            </a:r>
            <a:r>
              <a:rPr lang="ru-RU" altLang="ru-RU" smtClean="0"/>
              <a:t/>
            </a:r>
            <a:br>
              <a:rPr lang="ru-RU" altLang="ru-RU" smtClean="0"/>
            </a:br>
            <a:r>
              <a:rPr lang="ru-RU" altLang="ru-RU" i="1" smtClean="0"/>
              <a:t>Удаление кислорода</a:t>
            </a:r>
            <a:r>
              <a:rPr lang="ru-RU" altLang="ru-RU" smtClean="0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608512"/>
          </a:xfrm>
          <a:noFill/>
        </p:spPr>
        <p:txBody>
          <a:bodyPr/>
          <a:lstStyle/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Микроорганизмы (</a:t>
            </a:r>
            <a:r>
              <a:rPr lang="ru-RU" altLang="ru-RU" sz="2800" smtClean="0">
                <a:solidFill>
                  <a:srgbClr val="0000FF"/>
                </a:solidFill>
              </a:rPr>
              <a:t>какие?</a:t>
            </a:r>
            <a:r>
              <a:rPr lang="ru-RU" altLang="ru-RU" sz="2800" smtClean="0"/>
              <a:t>) 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Ферменты самого сырья (аутолиз).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Кислород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Свет</a:t>
            </a:r>
          </a:p>
          <a:p>
            <a:pPr marL="711200" indent="-7112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2800" smtClean="0"/>
              <a:t>Неблагоприятные изменения </a:t>
            </a:r>
            <a:r>
              <a:rPr lang="en-US" altLang="ru-RU" sz="2800" smtClean="0"/>
              <a:t>pH </a:t>
            </a:r>
            <a:r>
              <a:rPr lang="ru-RU" altLang="ru-RU" sz="2800" smtClean="0"/>
              <a:t>среды</a:t>
            </a:r>
          </a:p>
          <a:p>
            <a:pPr marL="711200" indent="-711200" eaLnBrk="1" hangingPunct="1">
              <a:lnSpc>
                <a:spcPct val="90000"/>
              </a:lnSpc>
            </a:pPr>
            <a:endParaRPr lang="ru-RU" altLang="ru-RU" sz="2800" smtClean="0"/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539750" y="2133600"/>
            <a:ext cx="503238" cy="431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395288" y="2060575"/>
            <a:ext cx="576262" cy="576263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395288" y="3500438"/>
            <a:ext cx="576262" cy="576262"/>
          </a:xfrm>
          <a:prstGeom prst="ellipse">
            <a:avLst/>
          </a:prstGeom>
          <a:noFill/>
          <a:ln w="38100" algn="ctr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395288" y="2781300"/>
            <a:ext cx="576262" cy="576263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95288" y="4221163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395288" y="4941888"/>
            <a:ext cx="5762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4738688" y="6356350"/>
            <a:ext cx="422592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Три способа удаления кислорода – какие?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mtClean="0"/>
              <a:t>Гомогенизация (измельчение) </a:t>
            </a:r>
            <a:br>
              <a:rPr lang="ru-RU" altLang="ru-RU" smtClean="0"/>
            </a:br>
            <a:r>
              <a:rPr lang="ru-RU" altLang="ru-RU" smtClean="0"/>
              <a:t>дезинтеграция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2000" i="1" smtClean="0"/>
              <a:t>От греческого homogenes — однородный</a:t>
            </a:r>
            <a:r>
              <a:rPr lang="ru-RU" altLang="ru-RU" sz="2000" smtClean="0"/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ru-RU" altLang="ru-RU" sz="2000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2000" i="1" smtClean="0"/>
              <a:t>От лат. de. . . — приставка, означающая отсутствие, отмену, устранение чего-либо, и integer — целый) распад, расчленение целого на составные части.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ru-RU" altLang="ru-RU" sz="2000" i="1" smtClean="0"/>
          </a:p>
          <a:p>
            <a:pPr marL="0" indent="0" eaLnBrk="1" hangingPunct="1">
              <a:buFontTx/>
              <a:buAutoNum type="arabicPeriod"/>
            </a:pPr>
            <a:r>
              <a:rPr lang="ru-RU" altLang="ru-RU" smtClean="0"/>
              <a:t>Для облегчения экстракции </a:t>
            </a:r>
          </a:p>
          <a:p>
            <a:pPr marL="0" indent="0" eaLnBrk="1" hangingPunct="1">
              <a:buFontTx/>
              <a:buAutoNum type="arabicPeriod"/>
            </a:pPr>
            <a:r>
              <a:rPr lang="ru-RU" altLang="ru-RU" smtClean="0"/>
              <a:t>Для выделения органелл</a:t>
            </a:r>
          </a:p>
          <a:p>
            <a:pPr marL="0" indent="0" eaLnBrk="1" hangingPunct="1">
              <a:buFontTx/>
              <a:buAutoNum type="arabicPeriod"/>
            </a:pPr>
            <a:endParaRPr lang="ru-RU" altLang="ru-RU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533900"/>
            <a:ext cx="3203575" cy="21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Физические методы гомогенизации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Растирание с абразивом в ступке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Мельницы (в том числе и шаровые)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Гомогенизаторы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Декомпрессия (френч-пресс).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Ультразвук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Замораживание-оттаивание. 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ru-RU" altLang="ru-RU" sz="2800" dirty="0" smtClean="0"/>
              <a:t>Пресс Хьюза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5" descr="9k=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32771" name="AutoShape 7" descr="9k=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32772" name="Picture 13" descr="%D0%9B%D0%B0%D0%B1%D0%BE%D1%80%D0%B0%D1%82%D0%BE%D1%80%D0%BD%D0%B0%D1%8F-%D0%9A%D1%80%D1%8B%D1%81%D0%B0-709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04850"/>
            <a:ext cx="7740650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9" descr="jc5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3014663"/>
            <a:ext cx="3843337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420" y="386106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ru-RU" altLang="ru-RU" dirty="0" smtClean="0"/>
              <a:t>Растирание с абразивом в ступке –</a:t>
            </a:r>
          </a:p>
          <a:p>
            <a:pPr eaLnBrk="1" hangingPunct="1"/>
            <a:r>
              <a:rPr lang="ru-RU" altLang="ru-RU" dirty="0" smtClean="0"/>
              <a:t>применяется в лабораторных исследованиях мягких тканей – прежде всего животного происхождения. Много не разотрёшь...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Шаровая мельница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4581525"/>
            <a:ext cx="47625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3743325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357563"/>
            <a:ext cx="1905000" cy="31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1196975"/>
            <a:ext cx="3887787" cy="33416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Физические методы гомогенизации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ru-RU" altLang="ru-RU" smtClean="0"/>
              <a:t>Гомогенизаторы.</a:t>
            </a:r>
          </a:p>
          <a:p>
            <a:pPr marL="609600" indent="-609600" eaLnBrk="1" hangingPunct="1"/>
            <a:endParaRPr lang="ru-RU" altLang="ru-RU" smtClean="0"/>
          </a:p>
          <a:p>
            <a:pPr marL="990600" lvl="1" indent="-533400" eaLnBrk="1" hangingPunct="1"/>
            <a:r>
              <a:rPr lang="ru-RU" altLang="ru-RU" sz="2400" smtClean="0"/>
              <a:t>Типа «</a:t>
            </a:r>
            <a:r>
              <a:rPr lang="ru-RU" altLang="ru-RU" sz="2400" smtClean="0">
                <a:hlinkClick r:id="rId2"/>
              </a:rPr>
              <a:t>блендер</a:t>
            </a:r>
            <a:r>
              <a:rPr lang="ru-RU" altLang="ru-RU" sz="2400" smtClean="0"/>
              <a:t>» - используется рарушения мягких животных и растительных тканей в лабораторной практике.</a:t>
            </a:r>
          </a:p>
          <a:p>
            <a:pPr marL="990600" lvl="1" indent="-533400" eaLnBrk="1" hangingPunct="1"/>
            <a:endParaRPr lang="ru-RU" altLang="ru-RU" sz="2400" smtClean="0"/>
          </a:p>
          <a:p>
            <a:pPr marL="990600" lvl="1" indent="-533400" eaLnBrk="1" hangingPunct="1"/>
            <a:r>
              <a:rPr lang="ru-RU" altLang="ru-RU" sz="2400" smtClean="0"/>
              <a:t>Гомогенизаторы, основанные на разрушении микрообъектов в зазоре с градиентом скоростей жидкости (например Поттера-Эльвейма). 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549275"/>
            <a:ext cx="18002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36688"/>
            <a:ext cx="34671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 eaLnBrk="1" hangingPunct="1"/>
            <a:r>
              <a:rPr lang="ru-RU" altLang="ru-RU" smtClean="0"/>
              <a:t>Гомогенизатор Поттера-Эльвейема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952500"/>
            <a:ext cx="5905500" cy="4421188"/>
          </a:xfrm>
          <a:noFill/>
        </p:spPr>
        <p:txBody>
          <a:bodyPr rIns="18000"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представляющий собой толстостенную пробирку с притертым к ней стеклянным пестиком, вращаемым электромотором.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При сочетании возвратно поступательного и вращательного движении пестика жидкость, содержащая суспензию микрообъектов, проходит через зазор между пестиком и пробиркой. При этом клеточные мембраны разрушаются.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Эти приборы способны разрушить только относительно непрочные объекты. </a:t>
            </a:r>
          </a:p>
        </p:txBody>
      </p:sp>
      <p:pic>
        <p:nvPicPr>
          <p:cNvPr id="35845" name="Picture 6" descr="Гомогенизатор POTTER-ELVEHJEM, с пластиковым покрытие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5373688"/>
            <a:ext cx="13493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 eaLnBrk="1" hangingPunct="1"/>
            <a:r>
              <a:rPr lang="ru-RU" altLang="ru-RU" smtClean="0"/>
              <a:t>Гомогенизатор Поттера-Эльвейема</a:t>
            </a:r>
          </a:p>
        </p:txBody>
      </p:sp>
      <p:pic>
        <p:nvPicPr>
          <p:cNvPr id="36867" name="Picture 7" descr="020 Гомогенизатор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703263"/>
            <a:ext cx="7129462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8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484313"/>
            <a:ext cx="3870325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 descr="rotor-stator-laboratory-homogenizer-61695-2658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4316413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84313"/>
          </a:xfrm>
        </p:spPr>
        <p:txBody>
          <a:bodyPr/>
          <a:lstStyle/>
          <a:p>
            <a:pPr eaLnBrk="1" hangingPunct="1"/>
            <a:r>
              <a:rPr lang="ru-RU" altLang="ru-RU" smtClean="0"/>
              <a:t>Гомогенизаторы, основанные на разрушении микрообъектов в зазоре с градиентом скоростей жидкости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Цели выделения и очистки БАС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266825"/>
            <a:ext cx="7200900" cy="6021388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ru-RU" altLang="ru-RU" smtClean="0"/>
              <a:t>Выделение неизвестного вещества (веществ) в количествах, необходимых для определения их структуры. 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ru-RU" altLang="ru-RU" smtClean="0"/>
          </a:p>
          <a:p>
            <a:pPr marL="609600" indent="-609600" eaLnBrk="1" hangingPunct="1">
              <a:lnSpc>
                <a:spcPct val="80000"/>
              </a:lnSpc>
            </a:pPr>
            <a:r>
              <a:rPr lang="ru-RU" altLang="ru-RU" smtClean="0"/>
              <a:t>Выделение необходимого количества конкретного (известного) вещества для дальнейшего изучения (например для исследования биологической активности.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altLang="ru-RU" smtClean="0"/>
          </a:p>
          <a:p>
            <a:pPr marL="609600" indent="-609600" eaLnBrk="1" hangingPunct="1">
              <a:lnSpc>
                <a:spcPct val="80000"/>
              </a:lnSpc>
            </a:pPr>
            <a:r>
              <a:rPr lang="ru-RU" altLang="ru-RU" smtClean="0"/>
              <a:t>Получение значительного количества конкретного (известного) вещества для дальнейшего использования (например в качестве лекарственного средства).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ru-RU" alt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84313"/>
          </a:xfrm>
        </p:spPr>
        <p:txBody>
          <a:bodyPr/>
          <a:lstStyle/>
          <a:p>
            <a:pPr eaLnBrk="1" hangingPunct="1"/>
            <a:r>
              <a:rPr lang="ru-RU" altLang="ru-RU" smtClean="0"/>
              <a:t>Гомогенизаторы, основанные на разрушении микрообъектов в зазоре с градиентом скоростей жидкости</a:t>
            </a:r>
          </a:p>
        </p:txBody>
      </p:sp>
      <p:pic>
        <p:nvPicPr>
          <p:cNvPr id="38915" name="Picture 5" descr="high_pressure_homogenizer_mix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846263"/>
            <a:ext cx="51117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>
          <a:xfrm>
            <a:off x="-107950" y="574675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mtClean="0"/>
              <a:t>Баллистический дезинтегратор микроорганизмов</a:t>
            </a:r>
          </a:p>
        </p:txBody>
      </p:sp>
      <p:pic>
        <p:nvPicPr>
          <p:cNvPr id="39939" name="Picture 6" descr="20213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3950"/>
            <a:ext cx="86423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106363" y="5054600"/>
            <a:ext cx="8929687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Дезинтегратор содержит рабочую камеру 1, с образованной в ней кольцевой полостью 2, канал 3 ввода микробной суспензии и ввода мелющих тел, канал 4 вывода дезинтеграта, канал 5 вывода мелющих тел из камеры, приводной вал 6, установленный на валу активатор перемешивания мелющих тел, рубашку охлаждения 8 и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мелющие тела 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Гомогенизаторы «под давлением» </a:t>
            </a:r>
            <a:br>
              <a:rPr lang="ru-RU" altLang="ru-RU" smtClean="0"/>
            </a:br>
            <a:r>
              <a:rPr lang="ru-RU" altLang="ru-RU" smtClean="0"/>
              <a:t>(френч-пресс)</a:t>
            </a:r>
          </a:p>
        </p:txBody>
      </p:sp>
      <p:pic>
        <p:nvPicPr>
          <p:cNvPr id="40963" name="Picture 5" descr="3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81075"/>
            <a:ext cx="4914900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323850" y="3109913"/>
            <a:ext cx="8569325" cy="365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Целевой продукт поступает в зону клапана под высоким давлением (до 3000 бар) и с низкой скоростью.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По мере того как продукт проникает в замкнутый регулируемый зазор клапана, скорость его быстро возрастает, а давление, соответственно, уменьшается.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Интенсивное высвобождение энергии вызывает турбулентность и локализованные перепады давления, благодаря чему происходит дробление частиц. В случае необходимости, продукт может быть пропущен через гомогенизатор несколько раз.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pPr eaLnBrk="1" hangingPunct="1"/>
            <a:r>
              <a:rPr lang="ru-RU" altLang="ru-RU" smtClean="0"/>
              <a:t>Ультразвуковой гомогенизатор</a:t>
            </a:r>
            <a:br>
              <a:rPr lang="ru-RU" altLang="ru-RU" smtClean="0"/>
            </a:br>
            <a:r>
              <a:rPr lang="ru-RU" altLang="ru-RU" smtClean="0"/>
              <a:t>(дезинтегратор)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82763"/>
            <a:ext cx="5051425" cy="4225925"/>
          </a:xfrm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" r="8545" b="2605"/>
          <a:stretch>
            <a:fillRect/>
          </a:stretch>
        </p:blipFill>
        <p:spPr bwMode="auto">
          <a:xfrm>
            <a:off x="5345113" y="1123950"/>
            <a:ext cx="3613150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Пресс Хьюза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3200" smtClean="0"/>
              <a:t>продавливание замороженного объекта или смеси его с абразивом через небольшое отверстие под действием высокого давления.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 eaLnBrk="1" hangingPunct="1"/>
            <a:r>
              <a:rPr lang="ru-RU" altLang="ru-RU" smtClean="0"/>
              <a:t>Физико-химические методы гомогенизации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65225"/>
            <a:ext cx="5688013" cy="500062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ru-RU" altLang="ru-RU" smtClean="0"/>
              <a:t>Осмотический шок (особенно часто применяется для получения теней эритроцитов)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ru-RU" altLang="ru-RU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mtClean="0"/>
              <a:t>Добавление органических растворителей, например толуола вызывает деструкцию клеточных мембран.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ru-RU" altLang="ru-RU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mtClean="0"/>
              <a:t>Использование ПАВ (поверхностно-активных веществ). 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268413"/>
            <a:ext cx="28670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 eaLnBrk="1" hangingPunct="1"/>
            <a:r>
              <a:rPr lang="ru-RU" altLang="ru-RU" smtClean="0"/>
              <a:t>Химические методы гомогенизации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609600" indent="-609600" eaLnBrk="1" hangingPunct="1"/>
            <a:r>
              <a:rPr lang="ru-RU" altLang="ru-RU" smtClean="0"/>
              <a:t>Как правило используются ферменты, разрушающие клеточные оболочки. К таким ферментам относится, например, </a:t>
            </a:r>
            <a:r>
              <a:rPr lang="ru-RU" altLang="ru-RU" b="1" smtClean="0"/>
              <a:t>лизоцим</a:t>
            </a:r>
            <a:r>
              <a:rPr lang="ru-RU" altLang="ru-RU" smtClean="0"/>
              <a:t>.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013325"/>
            <a:ext cx="143033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3851275" y="3789363"/>
            <a:ext cx="46085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600">
                <a:latin typeface="Arial" charset="0"/>
              </a:rPr>
              <a:t>ЛИЗОЦИМ (мурамидаза), </a:t>
            </a:r>
            <a:r>
              <a:rPr lang="ru-RU" altLang="ru-RU" sz="1600">
                <a:latin typeface="Arial" charset="0"/>
                <a:hlinkClick r:id="rId3" tooltip="Химическая энциклопедия"/>
              </a:rPr>
              <a:t>фермент</a:t>
            </a:r>
            <a:r>
              <a:rPr lang="ru-RU" altLang="ru-RU" sz="1600">
                <a:latin typeface="Arial" charset="0"/>
              </a:rPr>
              <a:t> класса </a:t>
            </a:r>
            <a:r>
              <a:rPr lang="ru-RU" altLang="ru-RU" sz="1600">
                <a:latin typeface="Arial" charset="0"/>
                <a:hlinkClick r:id="rId4" tooltip="Химическая энциклопедия"/>
              </a:rPr>
              <a:t>гидролаз</a:t>
            </a:r>
            <a:r>
              <a:rPr lang="ru-RU" altLang="ru-RU" sz="1600">
                <a:latin typeface="Arial" charset="0"/>
              </a:rPr>
              <a:t>, катализирующий </a:t>
            </a:r>
            <a:r>
              <a:rPr lang="ru-RU" altLang="ru-RU" sz="1600">
                <a:latin typeface="Arial" charset="0"/>
                <a:hlinkClick r:id="rId5" tooltip="Химическая энциклопедия"/>
              </a:rPr>
              <a:t>гидролиз</a:t>
            </a:r>
            <a:r>
              <a:rPr lang="ru-RU" altLang="ru-RU" sz="1600">
                <a:latin typeface="Arial" charset="0"/>
              </a:rPr>
              <a:t> b-1 : 4-гликозидной связи между остатками N-ацетилглюкозамина и N-ацетилмураминовой к-ты (см. ф-лу) </a:t>
            </a:r>
            <a:r>
              <a:rPr lang="ru-RU" altLang="ru-RU" sz="1600">
                <a:latin typeface="Arial" charset="0"/>
                <a:hlinkClick r:id="rId6" tooltip="Химическая энциклопедия"/>
              </a:rPr>
              <a:t>пептидогликана</a:t>
            </a:r>
            <a:r>
              <a:rPr lang="ru-RU" altLang="ru-RU" sz="1600">
                <a:latin typeface="Arial" charset="0"/>
              </a:rPr>
              <a:t> клеточной стенки бактерий. Гидролизует также такую же связь в </a:t>
            </a:r>
            <a:r>
              <a:rPr lang="ru-RU" altLang="ru-RU" sz="1600">
                <a:latin typeface="Arial" charset="0"/>
                <a:hlinkClick r:id="rId7" tooltip="Химическая энциклопедия"/>
              </a:rPr>
              <a:t>полимере</a:t>
            </a:r>
            <a:r>
              <a:rPr lang="ru-RU" altLang="ru-RU" sz="1600">
                <a:latin typeface="Arial" charset="0"/>
              </a:rPr>
              <a:t>, состоящем из остатков N-ацетилглюкозамина (</a:t>
            </a:r>
            <a:r>
              <a:rPr lang="ru-RU" altLang="ru-RU" sz="1600">
                <a:latin typeface="Arial" charset="0"/>
                <a:hlinkClick r:id="rId8" tooltip="Химическая энциклопедия"/>
              </a:rPr>
              <a:t>хитине</a:t>
            </a:r>
            <a:r>
              <a:rPr lang="ru-RU" altLang="ru-RU" sz="1600">
                <a:latin typeface="Arial" charset="0"/>
              </a:rPr>
              <a:t>), но со значительно меньшей скоростью. Лизоцим обнаружен практически во всех </a:t>
            </a:r>
            <a:r>
              <a:rPr lang="ru-RU" altLang="ru-RU" sz="1600">
                <a:latin typeface="Arial" charset="0"/>
                <a:hlinkClick r:id="rId9" tooltip="Биохимический справ."/>
              </a:rPr>
              <a:t>организмах</a:t>
            </a:r>
            <a:r>
              <a:rPr lang="ru-RU" altLang="ru-RU" sz="1600">
                <a:latin typeface="Arial" charset="0"/>
              </a:rPr>
              <a:t>. </a:t>
            </a:r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16338"/>
            <a:ext cx="2592388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Экстракция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229600" cy="48529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mtClean="0"/>
              <a:t>от лат. extraho — извлекаю — метод извлечения вещества из раствора или сухой смеси с помощью подходящего растворителя (</a:t>
            </a:r>
            <a:r>
              <a:rPr lang="ru-RU" altLang="ru-RU" b="1" smtClean="0"/>
              <a:t>экстраге́нта</a:t>
            </a:r>
            <a:r>
              <a:rPr lang="ru-RU" altLang="ru-RU" smtClean="0"/>
              <a:t>). Для извлечения из раствора применяются растворители, не смешивающиеся с этим раствором, но в которых вещество растворяется лучше, чем в первом растворителе.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Экстракция может быть разовой (однократной или многократной) или непрерывной (</a:t>
            </a:r>
            <a:r>
              <a:rPr lang="ru-RU" altLang="ru-RU" b="1" smtClean="0"/>
              <a:t>перколя́ция</a:t>
            </a:r>
            <a:r>
              <a:rPr lang="ru-RU" altLang="ru-RU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Экстракция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15950"/>
            <a:ext cx="72009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7740650" y="6424613"/>
            <a:ext cx="1327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000">
                <a:latin typeface="Arial" charset="0"/>
                <a:hlinkClick r:id="rId3"/>
              </a:rPr>
              <a:t>(С) проф. Головкин</a:t>
            </a:r>
            <a:endParaRPr lang="ru-RU" altLang="ru-RU" sz="10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Экстракция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48529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u="sng" smtClean="0">
                <a:hlinkClick r:id="rId2"/>
              </a:rPr>
              <a:t>Галеновые препараты</a:t>
            </a:r>
            <a:r>
              <a:rPr lang="ru-RU" altLang="ru-RU" smtClean="0">
                <a:hlinkClick r:id="rId2"/>
              </a:rPr>
              <a:t> </a:t>
            </a:r>
            <a:r>
              <a:rPr lang="ru-RU" altLang="ru-RU" smtClean="0"/>
              <a:t>препараты сложного химического состава, издревле получаемые из природного растительного и животного сырья. К ним относятся настои, отвары, настойки, экстракты, сиропы 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u="sng" smtClean="0"/>
              <a:t>“Галеновые”</a:t>
            </a:r>
            <a:r>
              <a:rPr lang="ru-RU" altLang="ru-RU" smtClean="0"/>
              <a:t> препараты – исторически утвердившийся термин, примененный еще в средние века </a:t>
            </a:r>
            <a:r>
              <a:rPr lang="ru-RU" altLang="ru-RU" smtClean="0">
                <a:hlinkClick r:id="rId3"/>
              </a:rPr>
              <a:t>Парацельсом</a:t>
            </a:r>
            <a:r>
              <a:rPr lang="ru-RU" altLang="ru-RU" smtClean="0"/>
              <a:t> к препаратам знаменитого римского врача и фармацевта </a:t>
            </a:r>
            <a:r>
              <a:rPr lang="ru-RU" altLang="ru-RU" smtClean="0">
                <a:hlinkClick r:id="rId4"/>
              </a:rPr>
              <a:t>Клавдия Галена </a:t>
            </a:r>
            <a:r>
              <a:rPr lang="ru-RU" altLang="ru-RU" smtClean="0"/>
              <a:t>(131-201 гг. н. э.). 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79950"/>
            <a:ext cx="1800225" cy="16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437063"/>
            <a:ext cx="28575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13200"/>
            <a:ext cx="2906712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Сырье для получения БАС</a:t>
            </a:r>
          </a:p>
        </p:txBody>
      </p:sp>
      <p:graphicFrame>
        <p:nvGraphicFramePr>
          <p:cNvPr id="717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06438" y="1592263"/>
          <a:ext cx="7705725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Visio" r:id="rId3" imgW="5651701" imgH="2991455" progId="Visio.Drawing.11">
                  <p:embed/>
                </p:oleObj>
              </mc:Choice>
              <mc:Fallback>
                <p:oleObj name="Visio" r:id="rId3" imgW="5651701" imgH="299145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592263"/>
                        <a:ext cx="7705725" cy="407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Растворители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Классификации ?</a:t>
            </a:r>
          </a:p>
          <a:p>
            <a:pPr eaLnBrk="1" hangingPunct="1"/>
            <a:r>
              <a:rPr lang="ru-RU" altLang="ru-RU" smtClean="0"/>
              <a:t>Применимости ?</a:t>
            </a:r>
          </a:p>
          <a:p>
            <a:pPr eaLnBrk="1" hangingPunct="1"/>
            <a:r>
              <a:rPr lang="ru-RU" altLang="ru-RU" smtClean="0"/>
              <a:t>Самый универсальный растворитель?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Растворители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dirty="0" smtClean="0"/>
              <a:t>Классификации </a:t>
            </a:r>
            <a:endParaRPr lang="en-US" altLang="ru-RU" dirty="0" smtClean="0"/>
          </a:p>
          <a:p>
            <a:pPr lvl="1" eaLnBrk="1" hangingPunct="1"/>
            <a:r>
              <a:rPr lang="ru-RU" altLang="ru-RU" dirty="0" smtClean="0"/>
              <a:t>полярные – </a:t>
            </a:r>
            <a:r>
              <a:rPr lang="ru-RU" altLang="ru-RU" dirty="0" err="1" smtClean="0"/>
              <a:t>среднеполярные</a:t>
            </a:r>
            <a:r>
              <a:rPr lang="ru-RU" altLang="ru-RU" dirty="0" smtClean="0"/>
              <a:t> – неполярные</a:t>
            </a:r>
          </a:p>
          <a:p>
            <a:pPr lvl="1" eaLnBrk="1" hangingPunct="1"/>
            <a:endParaRPr lang="ru-RU" altLang="ru-RU" dirty="0" smtClean="0"/>
          </a:p>
          <a:p>
            <a:pPr eaLnBrk="1" hangingPunct="1"/>
            <a:r>
              <a:rPr lang="ru-RU" altLang="ru-RU" dirty="0" smtClean="0"/>
              <a:t>Применимости ?</a:t>
            </a:r>
          </a:p>
          <a:p>
            <a:pPr eaLnBrk="1" hangingPunct="1"/>
            <a:r>
              <a:rPr lang="ru-RU" altLang="ru-RU" dirty="0" smtClean="0"/>
              <a:t>Самый универсальный растворитель?</a:t>
            </a:r>
          </a:p>
        </p:txBody>
      </p:sp>
    </p:spTree>
    <p:extLst>
      <p:ext uri="{BB962C8B-B14F-4D97-AF65-F5344CB8AC3E}">
        <p14:creationId xmlns:p14="http://schemas.microsoft.com/office/powerpoint/2010/main" val="40670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Мацерация – </a:t>
            </a:r>
            <a:r>
              <a:rPr lang="ru-RU" altLang="ru-RU" sz="1800" smtClean="0"/>
              <a:t>из твердого в жидкое</a:t>
            </a:r>
          </a:p>
        </p:txBody>
      </p:sp>
      <p:pic>
        <p:nvPicPr>
          <p:cNvPr id="50179" name="Picture 6" descr="109883201_large_85764523_4783955_SF0341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017588"/>
            <a:ext cx="7304088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 Box 7"/>
          <p:cNvSpPr txBox="1">
            <a:spLocks noChangeArrowheads="1"/>
          </p:cNvSpPr>
          <p:nvPr/>
        </p:nvSpPr>
        <p:spPr bwMode="auto">
          <a:xfrm>
            <a:off x="4479925" y="6180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Делительная воронка – </a:t>
            </a:r>
            <a:r>
              <a:rPr lang="ru-RU" altLang="ru-RU" sz="1800" smtClean="0"/>
              <a:t>из жидкого в жидкое</a:t>
            </a:r>
          </a:p>
        </p:txBody>
      </p:sp>
      <p:pic>
        <p:nvPicPr>
          <p:cNvPr id="51203" name="Picture 16" descr="ve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53" y="702118"/>
            <a:ext cx="3660527" cy="3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8" descr="sepfun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73100"/>
            <a:ext cx="3048000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1900" y="4869200"/>
            <a:ext cx="518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00FF"/>
                </a:solidFill>
              </a:rPr>
              <a:t>Для чего применяется такая экстракция?</a:t>
            </a:r>
            <a:endParaRPr lang="ru-RU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Делительная воронка – </a:t>
            </a:r>
            <a:r>
              <a:rPr lang="ru-RU" altLang="ru-RU" sz="1800" smtClean="0"/>
              <a:t>из жидкого в жидкое</a:t>
            </a:r>
          </a:p>
        </p:txBody>
      </p:sp>
      <p:pic>
        <p:nvPicPr>
          <p:cNvPr id="51204" name="Picture 18" descr="sepfu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73100"/>
            <a:ext cx="3048000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7880" y="672685"/>
            <a:ext cx="54361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Наиболее часто одной из жидких фаз выступает вода, второй – не смешивающийся (или слабо смешивающийся) органический растворитель.</a:t>
            </a:r>
          </a:p>
          <a:p>
            <a:endParaRPr lang="ru-RU" sz="1600" dirty="0"/>
          </a:p>
          <a:p>
            <a:r>
              <a:rPr lang="ru-RU" sz="1600" dirty="0" smtClean="0"/>
              <a:t>Применяется для извлечения из водной фазы гидрофобных (малополярных или неполярных) компонентов.</a:t>
            </a:r>
          </a:p>
          <a:p>
            <a:endParaRPr lang="ru-RU" sz="1600" dirty="0"/>
          </a:p>
          <a:p>
            <a:r>
              <a:rPr lang="ru-RU" sz="1600" dirty="0" smtClean="0"/>
              <a:t>Цели</a:t>
            </a:r>
          </a:p>
          <a:p>
            <a:r>
              <a:rPr lang="ru-RU" sz="1600" dirty="0" smtClean="0"/>
              <a:t>А. Выделить этот компонент(ы)</a:t>
            </a:r>
          </a:p>
          <a:p>
            <a:r>
              <a:rPr lang="ru-RU" sz="1600" dirty="0"/>
              <a:t> </a:t>
            </a:r>
            <a:r>
              <a:rPr lang="ru-RU" sz="1600" dirty="0" smtClean="0"/>
              <a:t>     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Обработка реакций </a:t>
            </a:r>
            <a:r>
              <a:rPr lang="en-US" sz="1600" dirty="0" smtClean="0"/>
              <a:t>-</a:t>
            </a:r>
            <a:r>
              <a:rPr lang="ru-RU" sz="1600" dirty="0" smtClean="0"/>
              <a:t> добавление воды с последующей экстракцией эфиром, этил-ацетатом, хлороформом </a:t>
            </a:r>
            <a:r>
              <a:rPr lang="en-US" sz="1600" dirty="0" smtClean="0"/>
              <a:t>etc.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ru-RU" sz="1600" dirty="0" smtClean="0"/>
              <a:t>Выделение природных соединений-например алкалоиды из щелочного водного раствора.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Аналитическая </a:t>
            </a:r>
            <a:r>
              <a:rPr lang="ru-RU" sz="1600" dirty="0" err="1" smtClean="0"/>
              <a:t>пробоподготовка</a:t>
            </a:r>
            <a:r>
              <a:rPr lang="ru-RU" sz="1600" dirty="0" smtClean="0"/>
              <a:t> – например экстракция </a:t>
            </a:r>
            <a:r>
              <a:rPr lang="ru-RU" sz="1600" dirty="0" err="1" smtClean="0"/>
              <a:t>бенз</a:t>
            </a:r>
            <a:r>
              <a:rPr lang="ru-RU" sz="1600" dirty="0" smtClean="0"/>
              <a:t>(а)</a:t>
            </a:r>
            <a:r>
              <a:rPr lang="ru-RU" sz="1600" dirty="0" err="1" smtClean="0"/>
              <a:t>пирена</a:t>
            </a:r>
            <a:r>
              <a:rPr lang="ru-RU" sz="1600" dirty="0" smtClean="0"/>
              <a:t> из воды в «</a:t>
            </a:r>
            <a:r>
              <a:rPr lang="ru-RU" sz="1600" dirty="0" err="1" smtClean="0"/>
              <a:t>пищевке</a:t>
            </a:r>
            <a:r>
              <a:rPr lang="ru-RU" sz="1600" dirty="0" smtClean="0"/>
              <a:t>» или экологии.</a:t>
            </a:r>
          </a:p>
          <a:p>
            <a:pPr marL="342900" indent="-342900">
              <a:buAutoNum type="arabicPeriod"/>
            </a:pPr>
            <a:endParaRPr lang="ru-RU" sz="1600" dirty="0" smtClean="0"/>
          </a:p>
          <a:p>
            <a:r>
              <a:rPr lang="en-US" sz="1600" dirty="0"/>
              <a:t>B</a:t>
            </a:r>
            <a:r>
              <a:rPr lang="ru-RU" sz="1600" dirty="0" smtClean="0"/>
              <a:t>. </a:t>
            </a:r>
            <a:r>
              <a:rPr lang="ru-RU" sz="1600" dirty="0"/>
              <a:t>Избавится от </a:t>
            </a:r>
            <a:r>
              <a:rPr lang="ru-RU" sz="1600" dirty="0" smtClean="0"/>
              <a:t>них</a:t>
            </a:r>
            <a:endParaRPr lang="en-US" sz="1600" dirty="0" smtClean="0"/>
          </a:p>
          <a:p>
            <a:r>
              <a:rPr lang="ru-RU" sz="1600" dirty="0" smtClean="0"/>
              <a:t>   если неполярные примеси будут потом мешать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6487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Экстрактор Сокслета – </a:t>
            </a:r>
            <a:r>
              <a:rPr lang="ru-RU" altLang="ru-RU" sz="1800" smtClean="0"/>
              <a:t>из твердого в жидкое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15"/>
          <a:stretch>
            <a:fillRect/>
          </a:stretch>
        </p:blipFill>
        <p:spPr bwMode="auto">
          <a:xfrm>
            <a:off x="5915025" y="830263"/>
            <a:ext cx="3044825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 descr="soxhlet_mechanis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0350"/>
            <a:ext cx="2219325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 descr="315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5898" r="10995" b="19670"/>
          <a:stretch>
            <a:fillRect/>
          </a:stretch>
        </p:blipFill>
        <p:spPr bwMode="auto">
          <a:xfrm>
            <a:off x="179388" y="836613"/>
            <a:ext cx="3044825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179388" y="6565900"/>
            <a:ext cx="45545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200"/>
              <a:t>http://forum.homedistiller.ru/index.php?topic=102365.0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6134100" y="6511925"/>
            <a:ext cx="2792413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Недостатки такого метода?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Экстрактор Сокслета – </a:t>
            </a:r>
            <a:r>
              <a:rPr lang="ru-RU" altLang="ru-RU" sz="1800" smtClean="0"/>
              <a:t>из твердого в жидкое</a:t>
            </a:r>
          </a:p>
        </p:txBody>
      </p:sp>
      <p:pic>
        <p:nvPicPr>
          <p:cNvPr id="52228" name="Picture 4" descr="soxhlet_mechanis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75" y="260350"/>
            <a:ext cx="2219325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27730" y="1402952"/>
            <a:ext cx="62648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Применяется для извлечения малорастворимых соединений из </a:t>
            </a:r>
            <a:r>
              <a:rPr lang="ru-RU" dirty="0" err="1" smtClean="0"/>
              <a:t>твердой</a:t>
            </a:r>
            <a:r>
              <a:rPr lang="ru-RU" dirty="0" smtClean="0"/>
              <a:t> «матрицы».</a:t>
            </a:r>
          </a:p>
          <a:p>
            <a:endParaRPr lang="ru-RU" dirty="0" smtClean="0"/>
          </a:p>
          <a:p>
            <a:r>
              <a:rPr lang="ru-RU" dirty="0" smtClean="0"/>
              <a:t>Не применим к термолабильным и/или окисляющимся соединениям.</a:t>
            </a:r>
          </a:p>
          <a:p>
            <a:endParaRPr lang="ru-RU" dirty="0" smtClean="0"/>
          </a:p>
          <a:p>
            <a:r>
              <a:rPr lang="ru-RU" dirty="0" smtClean="0"/>
              <a:t>В качестве </a:t>
            </a:r>
            <a:r>
              <a:rPr lang="ru-RU" dirty="0" err="1" smtClean="0"/>
              <a:t>экстрагента</a:t>
            </a:r>
            <a:r>
              <a:rPr lang="ru-RU" dirty="0" smtClean="0"/>
              <a:t> можно применять любые стабильные низкокипящие растворители.</a:t>
            </a:r>
          </a:p>
          <a:p>
            <a:endParaRPr lang="ru-RU" dirty="0" smtClean="0"/>
          </a:p>
          <a:p>
            <a:r>
              <a:rPr lang="ru-RU" dirty="0" smtClean="0"/>
              <a:t>Для экстракции гидрофобных соединений – от пентана до </a:t>
            </a:r>
            <a:r>
              <a:rPr lang="ru-RU" dirty="0" err="1" smtClean="0"/>
              <a:t>хлорорганики</a:t>
            </a:r>
            <a:r>
              <a:rPr lang="ru-RU" dirty="0" smtClean="0"/>
              <a:t> и эфиров. </a:t>
            </a:r>
          </a:p>
          <a:p>
            <a:endParaRPr lang="ru-RU" dirty="0" smtClean="0"/>
          </a:p>
          <a:p>
            <a:r>
              <a:rPr lang="ru-RU" dirty="0" smtClean="0"/>
              <a:t>Для гидрофильных – вода и спирты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Экстрактор Сокслета</a:t>
            </a:r>
          </a:p>
        </p:txBody>
      </p:sp>
      <p:sp>
        <p:nvSpPr>
          <p:cNvPr id="53251" name="Rectangle 7"/>
          <p:cNvSpPr>
            <a:spLocks noChangeArrowheads="1"/>
          </p:cNvSpPr>
          <p:nvPr/>
        </p:nvSpPr>
        <p:spPr bwMode="auto">
          <a:xfrm>
            <a:off x="352425" y="884238"/>
            <a:ext cx="841057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При экстракции по методу Сокслета обычно приходится решать две основные проблемы: во время почти всего периода экстракции экстракт находится при температуре кипения растворителя, что может привести к разложению термически неустойчивых анализируемых веществ, и получаемый экстракт обычно сильно разбавлен растворителем. </a:t>
            </a:r>
            <a:endParaRPr lang="en-US" altLang="ru-RU" sz="1800"/>
          </a:p>
        </p:txBody>
      </p:sp>
      <p:sp>
        <p:nvSpPr>
          <p:cNvPr id="53252" name="Rectangle 8"/>
          <p:cNvSpPr>
            <a:spLocks noChangeArrowheads="1"/>
          </p:cNvSpPr>
          <p:nvPr/>
        </p:nvSpPr>
        <p:spPr bwMode="auto">
          <a:xfrm>
            <a:off x="1730375" y="2720975"/>
            <a:ext cx="563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/>
              <a:t>http://viness.narod.ru/extra_ess_oils_extr.htm</a:t>
            </a:r>
          </a:p>
        </p:txBody>
      </p:sp>
      <p:sp>
        <p:nvSpPr>
          <p:cNvPr id="53253" name="Rectangle 9"/>
          <p:cNvSpPr>
            <a:spLocks noChangeArrowheads="1"/>
          </p:cNvSpPr>
          <p:nvPr/>
        </p:nvSpPr>
        <p:spPr bwMode="auto">
          <a:xfrm>
            <a:off x="719138" y="3665538"/>
            <a:ext cx="770413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http://www.absintheclub.ru/forum/viewtopic.php?f=7&amp;t=878&amp;hilit=%D1%81%D0%BE%D0%BA%D1%81%D0%BB%D0%B5%D1%82</a:t>
            </a:r>
          </a:p>
        </p:txBody>
      </p:sp>
      <p:sp>
        <p:nvSpPr>
          <p:cNvPr id="53254" name="Text Box 10"/>
          <p:cNvSpPr txBox="1">
            <a:spLocks noChangeArrowheads="1"/>
          </p:cNvSpPr>
          <p:nvPr/>
        </p:nvSpPr>
        <p:spPr bwMode="auto">
          <a:xfrm>
            <a:off x="758825" y="3248025"/>
            <a:ext cx="1652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Абсент Клуб</a:t>
            </a:r>
          </a:p>
        </p:txBody>
      </p:sp>
      <p:sp>
        <p:nvSpPr>
          <p:cNvPr id="53255" name="Прямоугольник 2"/>
          <p:cNvSpPr>
            <a:spLocks noChangeArrowheads="1"/>
          </p:cNvSpPr>
          <p:nvPr/>
        </p:nvSpPr>
        <p:spPr bwMode="auto">
          <a:xfrm>
            <a:off x="719138" y="4868863"/>
            <a:ext cx="63674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Абсе́нт (фр. absinthe от др.-греч. ἀψίνθιον — полынь горькая) — алкогольный напиток, содержащий обычно около 70 % (иногда 75 % или даже 86 %) алкоголя. Важнейший компонент абсента — экстракт горькой полыни (лат. Artemisia absinthium), в эфирных маслах которой содержится большое количество туйона.</a:t>
            </a:r>
          </a:p>
        </p:txBody>
      </p:sp>
      <p:pic>
        <p:nvPicPr>
          <p:cNvPr id="53256" name="Picture 8" descr="(-)-alpha-Thuj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676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Сокслет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b="1" smtClean="0"/>
              <a:t>Франц фон Сокслет</a:t>
            </a:r>
            <a:r>
              <a:rPr lang="ru-RU" altLang="ru-RU" smtClean="0"/>
              <a:t> 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12 января 1848— 5 мая 1926 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немецкий агрохимик.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Профессор земледельческой химии в Высшем </a:t>
            </a:r>
            <a:br>
              <a:rPr lang="ru-RU" altLang="ru-RU" smtClean="0"/>
            </a:br>
            <a:r>
              <a:rPr lang="ru-RU" altLang="ru-RU" smtClean="0"/>
              <a:t>техническом училище в Мюнхене, директор Баварской сельскохозяйственной опытной станции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 Сокслет написал, кроме большого числа мемуаров по химии, напечатанных в специальных химических журналах, книгу «О детском молоке и вскармливании грудных детей».</a:t>
            </a:r>
          </a:p>
        </p:txBody>
      </p:sp>
      <p:pic>
        <p:nvPicPr>
          <p:cNvPr id="54276" name="Picture 4" descr="File:Franz von Soxh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0"/>
            <a:ext cx="1946275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Твердофазная экстракция</a:t>
            </a:r>
            <a:r>
              <a:rPr lang="en-US" altLang="ru-RU" smtClean="0"/>
              <a:t> </a:t>
            </a:r>
            <a:r>
              <a:rPr lang="ru-RU" altLang="ru-RU" sz="2000" smtClean="0"/>
              <a:t>из твердого в жидкое</a:t>
            </a:r>
          </a:p>
        </p:txBody>
      </p:sp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950913" y="1139825"/>
            <a:ext cx="484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55300" name="Text Box 7"/>
          <p:cNvSpPr txBox="1">
            <a:spLocks noChangeArrowheads="1"/>
          </p:cNvSpPr>
          <p:nvPr/>
        </p:nvSpPr>
        <p:spPr bwMode="auto">
          <a:xfrm>
            <a:off x="250825" y="708025"/>
            <a:ext cx="856932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 Твердофазная экстракция (ТФЭ) (“</a:t>
            </a:r>
            <a:r>
              <a:rPr lang="en-US" altLang="ru-RU" sz="1800"/>
              <a:t>Solid</a:t>
            </a:r>
            <a:r>
              <a:rPr lang="ru-RU" altLang="ru-RU" sz="1800"/>
              <a:t>-</a:t>
            </a:r>
            <a:r>
              <a:rPr lang="en-US" altLang="ru-RU" sz="1800"/>
              <a:t>Phase Extraction</a:t>
            </a:r>
            <a:r>
              <a:rPr lang="ru-RU" altLang="ru-RU" sz="1800"/>
              <a:t>”-</a:t>
            </a:r>
            <a:r>
              <a:rPr lang="en-US" altLang="ru-RU" sz="1800"/>
              <a:t>SPE</a:t>
            </a:r>
            <a:r>
              <a:rPr lang="ru-RU" altLang="ru-RU" sz="1800"/>
              <a:t>) основана на выделении веществ из растворов путем сорбции на различных твердых носителях.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Как правило используется дифференциальный принцип «посадка-смыв», причем сорбироваться могут как целевые вещества, так и примеси, которые могут мешать анализу или выделению нужного компонента.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ТФЕ используется не только для избавления от примесей, но и для концентрирования разбавленных проб, например в случае экологического анализа.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Как правило сорбенты помещают в специальные картриджи, в качестве которых, например, могут использоваться корпуса одноразовых пластиковых шприцов снабженные пористым фильтром на выходе и входе. </a:t>
            </a:r>
          </a:p>
        </p:txBody>
      </p:sp>
      <p:pic>
        <p:nvPicPr>
          <p:cNvPr id="55301" name="Picture 9" descr="i?id=7ba0ef972aff7debb733286b50657516&amp;n=33&amp;h=229&amp;w=3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4645025"/>
            <a:ext cx="3313112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11" descr="2CB-columns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 b="5498"/>
          <a:stretch>
            <a:fillRect/>
          </a:stretch>
        </p:blipFill>
        <p:spPr bwMode="auto">
          <a:xfrm>
            <a:off x="4859338" y="4645025"/>
            <a:ext cx="3313112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 smtClean="0"/>
              <a:t>Обобщённая схема выделения БАС </a:t>
            </a:r>
          </a:p>
        </p:txBody>
      </p:sp>
      <p:graphicFrame>
        <p:nvGraphicFramePr>
          <p:cNvPr id="819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212980"/>
              </p:ext>
            </p:extLst>
          </p:nvPr>
        </p:nvGraphicFramePr>
        <p:xfrm>
          <a:off x="285750" y="1268700"/>
          <a:ext cx="8569325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Visio" r:id="rId3" imgW="10111597" imgH="3631787" progId="Visio.Drawing.11">
                  <p:embed/>
                </p:oleObj>
              </mc:Choice>
              <mc:Fallback>
                <p:oleObj name="Visio" r:id="rId3" imgW="10111597" imgH="363178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1268700"/>
                        <a:ext cx="8569325" cy="425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84291" y="6085334"/>
            <a:ext cx="696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Любая стадия обобщённой схемы может отсутствовать. </a:t>
            </a:r>
          </a:p>
          <a:p>
            <a:r>
              <a:rPr lang="ru-RU" dirty="0" smtClean="0"/>
              <a:t>Это зависит от конкретного сырья и целевого продукта.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Твердофазная экстракция</a:t>
            </a:r>
            <a:r>
              <a:rPr lang="en-US" altLang="ru-RU" smtClean="0"/>
              <a:t> </a:t>
            </a:r>
            <a:r>
              <a:rPr lang="ru-RU" altLang="ru-RU" sz="2000" smtClean="0"/>
              <a:t>из твердого в жидкое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950913" y="1139825"/>
            <a:ext cx="484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5288" y="693738"/>
            <a:ext cx="8713787" cy="59753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mtClean="0"/>
              <a:t>Кондиционирование – процесс приведения сорбента в активное состояние и/или уравновешивание – приведение патрона (картриджа) в состояние динамического равновесия, соответствующее условиям нанесения пробы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Нанесение пробы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Сушка сорбента ТФЭ колонки *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Промывка ТФЭ колонки для удаления примесей *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</a:pPr>
            <a:r>
              <a:rPr lang="ru-RU" altLang="ru-RU" smtClean="0"/>
              <a:t>Элюирование целевого компонента (компонентов)</a:t>
            </a:r>
          </a:p>
          <a:p>
            <a:pPr eaLnBrk="1" hangingPunct="1">
              <a:lnSpc>
                <a:spcPct val="90000"/>
              </a:lnSpc>
            </a:pPr>
            <a:endParaRPr lang="ru-RU" altLang="ru-RU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1600" smtClean="0"/>
              <a:t>* Могут не применяться в зависимости от природы анализируемого объекта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Неудерживающая твердофазная экстракция</a:t>
            </a:r>
          </a:p>
        </p:txBody>
      </p:sp>
      <p:pic>
        <p:nvPicPr>
          <p:cNvPr id="57347" name="Picture 8" descr="050 ТФЭ неудерживающа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55" y="744538"/>
            <a:ext cx="5419750" cy="444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7978" y="5373270"/>
            <a:ext cx="8066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Удаляет сильно </a:t>
            </a:r>
            <a:r>
              <a:rPr lang="ru-RU" dirty="0" err="1" smtClean="0"/>
              <a:t>сорбирующеся</a:t>
            </a:r>
            <a:r>
              <a:rPr lang="ru-RU" dirty="0" smtClean="0"/>
              <a:t> примеси.</a:t>
            </a:r>
          </a:p>
          <a:p>
            <a:r>
              <a:rPr lang="ru-RU" dirty="0" smtClean="0"/>
              <a:t>Не изменяет объем пробы.</a:t>
            </a:r>
          </a:p>
          <a:p>
            <a:r>
              <a:rPr lang="ru-RU" dirty="0" smtClean="0"/>
              <a:t>Является по сути фильтрацией через слой сорбента.</a:t>
            </a:r>
          </a:p>
          <a:p>
            <a:r>
              <a:rPr lang="ru-RU" dirty="0" smtClean="0"/>
              <a:t>Основное применение – защита </a:t>
            </a:r>
            <a:r>
              <a:rPr lang="ru-RU" dirty="0" err="1" smtClean="0"/>
              <a:t>хроматографической</a:t>
            </a:r>
            <a:r>
              <a:rPr lang="ru-RU" dirty="0" smtClean="0"/>
              <a:t> колонки от</a:t>
            </a:r>
          </a:p>
          <a:p>
            <a:r>
              <a:rPr lang="ru-RU" dirty="0" smtClean="0"/>
              <a:t>загрязнения при ВЭЖХ анализе.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Удерживающая твердофазная экстракция</a:t>
            </a:r>
          </a:p>
        </p:txBody>
      </p:sp>
      <p:pic>
        <p:nvPicPr>
          <p:cNvPr id="58371" name="Picture 3" descr="040 ТФЭ удерживающа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31863"/>
            <a:ext cx="8964612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Удерживающая твердофазная экстракция</a:t>
            </a:r>
          </a:p>
        </p:txBody>
      </p:sp>
      <p:pic>
        <p:nvPicPr>
          <p:cNvPr id="58371" name="Picture 3" descr="040 ТФЭ удерживающа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63" y="764630"/>
            <a:ext cx="5502352" cy="330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430" y="4437140"/>
            <a:ext cx="87976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Удаляет и сильно и слабо </a:t>
            </a:r>
            <a:r>
              <a:rPr lang="ru-RU" dirty="0" err="1" smtClean="0"/>
              <a:t>сорбирующеся</a:t>
            </a:r>
            <a:r>
              <a:rPr lang="ru-RU" dirty="0" smtClean="0"/>
              <a:t> примеси.</a:t>
            </a:r>
          </a:p>
          <a:p>
            <a:r>
              <a:rPr lang="ru-RU" dirty="0" smtClean="0"/>
              <a:t>Позволяет провести концентрирование </a:t>
            </a:r>
            <a:r>
              <a:rPr lang="ru-RU" dirty="0" err="1" smtClean="0"/>
              <a:t>аналита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Например пропустив через картридж 1 л анализируемой воды и</a:t>
            </a:r>
          </a:p>
          <a:p>
            <a:r>
              <a:rPr lang="ru-RU" dirty="0" smtClean="0"/>
              <a:t>смыв пробу 2 мл сильного растворителя мы увеличим концентрацию</a:t>
            </a:r>
          </a:p>
          <a:p>
            <a:r>
              <a:rPr lang="ru-RU" dirty="0" smtClean="0"/>
              <a:t>в 500 раз (реально надо учитывать коэффициент извлечения </a:t>
            </a:r>
            <a:r>
              <a:rPr lang="ru-RU" dirty="0" err="1" smtClean="0"/>
              <a:t>аналита</a:t>
            </a:r>
            <a:r>
              <a:rPr lang="ru-RU" dirty="0" smtClean="0"/>
              <a:t>,</a:t>
            </a:r>
          </a:p>
          <a:p>
            <a:r>
              <a:rPr lang="ru-RU" dirty="0" smtClean="0"/>
              <a:t>который может быть от 80% до почти 100% если </a:t>
            </a:r>
            <a:r>
              <a:rPr lang="ru-RU" dirty="0" err="1" smtClean="0"/>
              <a:t>повезет</a:t>
            </a:r>
            <a:r>
              <a:rPr lang="ru-RU" dirty="0" smtClean="0"/>
              <a:t>).</a:t>
            </a:r>
          </a:p>
          <a:p>
            <a:r>
              <a:rPr lang="ru-RU" dirty="0" smtClean="0"/>
              <a:t>Основное применение – </a:t>
            </a:r>
            <a:r>
              <a:rPr lang="ru-RU" dirty="0" err="1" smtClean="0"/>
              <a:t>пробоподготовка</a:t>
            </a:r>
            <a:r>
              <a:rPr lang="ru-RU" dirty="0" smtClean="0"/>
              <a:t> для анализа низких </a:t>
            </a:r>
          </a:p>
          <a:p>
            <a:r>
              <a:rPr lang="ru-RU" dirty="0" smtClean="0"/>
              <a:t>концентраций </a:t>
            </a:r>
            <a:r>
              <a:rPr lang="ru-RU" dirty="0" err="1" smtClean="0"/>
              <a:t>аналита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8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Кондиционирование</a:t>
            </a:r>
          </a:p>
        </p:txBody>
      </p:sp>
      <p:grpSp>
        <p:nvGrpSpPr>
          <p:cNvPr id="59395" name="Group 2"/>
          <p:cNvGrpSpPr>
            <a:grpSpLocks/>
          </p:cNvGrpSpPr>
          <p:nvPr/>
        </p:nvGrpSpPr>
        <p:grpSpPr bwMode="auto">
          <a:xfrm>
            <a:off x="1764721" y="620610"/>
            <a:ext cx="5975719" cy="4533374"/>
            <a:chOff x="2807" y="1008"/>
            <a:chExt cx="3013" cy="2660"/>
          </a:xfrm>
        </p:grpSpPr>
        <p:pic>
          <p:nvPicPr>
            <p:cNvPr id="5939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008"/>
              <a:ext cx="2304" cy="2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397" name="Text Box 4"/>
            <p:cNvSpPr txBox="1">
              <a:spLocks noChangeArrowheads="1"/>
            </p:cNvSpPr>
            <p:nvPr/>
          </p:nvSpPr>
          <p:spPr bwMode="auto">
            <a:xfrm>
              <a:off x="2807" y="3072"/>
              <a:ext cx="1392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0" hangingPunct="0">
                <a:spcBef>
                  <a:spcPct val="50000"/>
                </a:spcBef>
                <a:buClrTx/>
                <a:buSzTx/>
                <a:buFontTx/>
                <a:buNone/>
                <a:defRPr sz="2000"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80000"/>
                <a:buChar char="o"/>
                <a:defRPr sz="2000"/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Char char="•"/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itchFamily="2" charset="2"/>
                <a:buChar char="§"/>
                <a:defRPr sz="1600"/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/>
              </a:lvl9pPr>
            </a:lstStyle>
            <a:p>
              <a:r>
                <a:rPr lang="ru-RU" altLang="ru-RU" dirty="0"/>
                <a:t>С18 сорбент</a:t>
              </a:r>
              <a:r>
                <a:rPr lang="ru-RU" altLang="ru-RU" dirty="0" smtClean="0"/>
                <a:t>, не кондиционированный</a:t>
              </a:r>
              <a:endParaRPr lang="en-US" altLang="ru-RU" dirty="0"/>
            </a:p>
          </p:txBody>
        </p:sp>
        <p:sp>
          <p:nvSpPr>
            <p:cNvPr id="59398" name="Text Box 5"/>
            <p:cNvSpPr txBox="1">
              <a:spLocks noChangeArrowheads="1"/>
            </p:cNvSpPr>
            <p:nvPr/>
          </p:nvSpPr>
          <p:spPr bwMode="auto">
            <a:xfrm>
              <a:off x="4320" y="3072"/>
              <a:ext cx="150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80000"/>
                <a:buChar char="o"/>
                <a:defRPr sz="20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Char char="•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Wingdings" pitchFamily="2" charset="2"/>
                <a:buChar char="v"/>
                <a:defRPr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ru-RU" altLang="ru-RU" sz="2000" dirty="0">
                  <a:latin typeface="Arial" charset="0"/>
                </a:rPr>
                <a:t>С18 сорбент, кондиционированный метанолом</a:t>
              </a:r>
              <a:endParaRPr lang="en-US" altLang="ru-RU" sz="2000" dirty="0">
                <a:latin typeface="Arial" charset="0"/>
              </a:endParaRPr>
            </a:p>
          </p:txBody>
        </p:sp>
        <p:sp>
          <p:nvSpPr>
            <p:cNvPr id="59399" name="Line 6"/>
            <p:cNvSpPr>
              <a:spLocks noChangeShapeType="1"/>
            </p:cNvSpPr>
            <p:nvPr/>
          </p:nvSpPr>
          <p:spPr bwMode="auto">
            <a:xfrm>
              <a:off x="4224" y="1008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20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410" y="5301260"/>
            <a:ext cx="86308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Гидрофобный сорбент С18 в исходном состоянии не смачивается</a:t>
            </a:r>
          </a:p>
          <a:p>
            <a:r>
              <a:rPr lang="ru-RU" dirty="0" smtClean="0"/>
              <a:t>водой и не может задержать растворенный краситель – метиленовый</a:t>
            </a:r>
          </a:p>
          <a:p>
            <a:r>
              <a:rPr lang="ru-RU" dirty="0" smtClean="0"/>
              <a:t>синий. После промывки метанолом и небольшим количеством воды</a:t>
            </a:r>
          </a:p>
          <a:p>
            <a:r>
              <a:rPr lang="ru-RU" dirty="0" smtClean="0"/>
              <a:t>(для удаления метанола) сорбент приобретает смачиваемость и</a:t>
            </a:r>
          </a:p>
          <a:p>
            <a:r>
              <a:rPr lang="ru-RU" dirty="0" smtClean="0"/>
              <a:t>сорбирует краситель.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Твердофазная экстракция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3887788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125538"/>
            <a:ext cx="338455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536950"/>
            <a:ext cx="3887787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Твердофазная экстракция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4213" y="404813"/>
            <a:ext cx="7772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>
                <a:latin typeface="Arial" charset="0"/>
              </a:rPr>
              <a:t>Комплектующие для ТФЭ</a:t>
            </a:r>
          </a:p>
        </p:txBody>
      </p:sp>
      <p:pic>
        <p:nvPicPr>
          <p:cNvPr id="61444" name="Picture 35" descr="051 ТФЭ комплектац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225550"/>
            <a:ext cx="8713787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Твердофазная экстракция</a:t>
            </a:r>
            <a:endParaRPr lang="ru-RU" altLang="ru-RU" sz="200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950913" y="1139825"/>
            <a:ext cx="484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144000" cy="616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pic>
        <p:nvPicPr>
          <p:cNvPr id="63491" name="Picture 8" descr="upload_2009_07_01__00-17-05_2e29b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49338"/>
            <a:ext cx="6302375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 Box 10"/>
          <p:cNvSpPr txBox="1">
            <a:spLocks noChangeArrowheads="1"/>
          </p:cNvSpPr>
          <p:nvPr/>
        </p:nvSpPr>
        <p:spPr bwMode="auto">
          <a:xfrm>
            <a:off x="2660650" y="450850"/>
            <a:ext cx="3783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/>
              <a:t>Фазовая диаграма </a:t>
            </a:r>
            <a:r>
              <a:rPr lang="en-US" altLang="ru-RU"/>
              <a:t>CO</a:t>
            </a:r>
            <a:r>
              <a:rPr lang="en-US" altLang="ru-RU" baseline="-25000"/>
              <a:t>2</a:t>
            </a:r>
            <a:endParaRPr lang="ru-RU" altLang="ru-RU" baseline="-25000"/>
          </a:p>
        </p:txBody>
      </p:sp>
      <p:sp>
        <p:nvSpPr>
          <p:cNvPr id="63493" name="Text Box 12"/>
          <p:cNvSpPr txBox="1">
            <a:spLocks noChangeArrowheads="1"/>
          </p:cNvSpPr>
          <p:nvPr/>
        </p:nvSpPr>
        <p:spPr bwMode="auto">
          <a:xfrm>
            <a:off x="0" y="5465763"/>
            <a:ext cx="9144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Если создать условия, при которых параметры давления и температуры </a:t>
            </a:r>
            <a:endParaRPr lang="en-US" altLang="ru-RU" sz="18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будут превышать параметры так называемой критической точки, </a:t>
            </a:r>
            <a:endParaRPr lang="en-US" altLang="ru-RU" sz="18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то газ при этом переходит в состояние сверхкритического </a:t>
            </a:r>
          </a:p>
        </p:txBody>
      </p:sp>
      <p:sp>
        <p:nvSpPr>
          <p:cNvPr id="63494" name="Rectangle 13"/>
          <p:cNvSpPr>
            <a:spLocks noChangeArrowheads="1"/>
          </p:cNvSpPr>
          <p:nvPr/>
        </p:nvSpPr>
        <p:spPr bwMode="auto">
          <a:xfrm>
            <a:off x="6854825" y="6508750"/>
            <a:ext cx="225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http://www.extract.ru/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sp>
        <p:nvSpPr>
          <p:cNvPr id="64515" name="Text Box 243"/>
          <p:cNvSpPr txBox="1">
            <a:spLocks noChangeArrowheads="1"/>
          </p:cNvSpPr>
          <p:nvPr/>
        </p:nvSpPr>
        <p:spPr bwMode="auto">
          <a:xfrm>
            <a:off x="250825" y="549275"/>
            <a:ext cx="86423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Для щадящей экстракции природных веществ производственные температуры не должны превышать 100 °С. Исходя из параметров критической точки, сейчас уже достаточно легко можно подобрать для экстракции газы, параметры которых вполне технически доступны (данные Шталль-Квирин-Герард). </a:t>
            </a:r>
          </a:p>
        </p:txBody>
      </p:sp>
      <p:sp>
        <p:nvSpPr>
          <p:cNvPr id="64516" name="Rectangle 244"/>
          <p:cNvSpPr>
            <a:spLocks noChangeArrowheads="1"/>
          </p:cNvSpPr>
          <p:nvPr/>
        </p:nvSpPr>
        <p:spPr bwMode="auto">
          <a:xfrm>
            <a:off x="-2352675" y="22320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162272" name="Group 480"/>
          <p:cNvGraphicFramePr>
            <a:graphicFrameLocks noGrp="1"/>
          </p:cNvGraphicFramePr>
          <p:nvPr/>
        </p:nvGraphicFramePr>
        <p:xfrm>
          <a:off x="250825" y="2149475"/>
          <a:ext cx="8642350" cy="4232276"/>
        </p:xfrm>
        <a:graphic>
          <a:graphicData uri="http://schemas.openxmlformats.org/drawingml/2006/table">
            <a:tbl>
              <a:tblPr/>
              <a:tblGrid>
                <a:gridCol w="2160588"/>
                <a:gridCol w="2162175"/>
                <a:gridCol w="2159000"/>
                <a:gridCol w="2160587"/>
              </a:tblGrid>
              <a:tr h="915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Наименование</a:t>
                      </a:r>
                      <a:b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газа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Температура критической</a:t>
                      </a:r>
                      <a:b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точки (°С)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Давление критической </a:t>
                      </a:r>
                      <a:b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точки (атм)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Критическая </a:t>
                      </a:r>
                      <a:b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плотность (г/см</a:t>
                      </a:r>
                      <a:r>
                        <a:rPr kumimoji="0" lang="ru-RU" altLang="ru-RU" sz="1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)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Этен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9.9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50,5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0.20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Трифторметан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25.9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46.9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0.52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Углекислый газ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31.0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72.9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0.47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Этан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32.2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48.2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Окись азота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36.5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71.7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0.46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Сернистый гексафторид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45.6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37.7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0.73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Пропилен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91.9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45.4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0.22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Пропан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96.8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42.4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0.22</a:t>
                      </a:r>
                      <a:endParaRPr kumimoji="0" lang="ru-RU" alt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569" name="Rectangle 481"/>
          <p:cNvSpPr>
            <a:spLocks noChangeArrowheads="1"/>
          </p:cNvSpPr>
          <p:nvPr/>
        </p:nvSpPr>
        <p:spPr bwMode="auto">
          <a:xfrm>
            <a:off x="6854825" y="6508750"/>
            <a:ext cx="225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http://www.extract.ru/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Сепарация</a:t>
            </a:r>
            <a:r>
              <a:rPr lang="en-US" altLang="ru-RU" smtClean="0"/>
              <a:t> (</a:t>
            </a:r>
            <a:r>
              <a:rPr lang="ru-RU" altLang="ru-RU" sz="1600" smtClean="0"/>
              <a:t>От лат. separatio — отделение</a:t>
            </a:r>
            <a:r>
              <a:rPr lang="en-US" altLang="ru-RU" smtClean="0"/>
              <a:t>)</a:t>
            </a:r>
            <a:r>
              <a:rPr lang="ru-RU" altLang="ru-RU" smtClean="0"/>
              <a:t>.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 smtClean="0"/>
              <a:t>В случае микробиологического сырья, БАС как правило содержатся либо в биомассе, либо в культуральной жидкости. Для их разделения наиболее часто применяется фильтрование на различном различного оборудовании в зависимости от масштабов и целей. Нутч-фильтры, друк-фильтры, фильтр-прессы и тд.</a:t>
            </a:r>
            <a:r>
              <a:rPr lang="en-US" altLang="ru-RU" smtClean="0"/>
              <a:t> </a:t>
            </a:r>
          </a:p>
          <a:p>
            <a:pPr eaLnBrk="1" hangingPunct="1"/>
            <a:r>
              <a:rPr lang="ru-RU" altLang="ru-RU" smtClean="0"/>
              <a:t>Часто используется, особенно в лабораторных масштабах, центрифугирование.</a:t>
            </a:r>
          </a:p>
        </p:txBody>
      </p:sp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1735138" y="6453188"/>
            <a:ext cx="7300912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Чем отличаются друк и нутч фильтры? Какие для чего предпочтительней?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sp>
        <p:nvSpPr>
          <p:cNvPr id="65539" name="Rectangle 58"/>
          <p:cNvSpPr>
            <a:spLocks noGrp="1" noChangeArrowheads="1"/>
          </p:cNvSpPr>
          <p:nvPr>
            <p:ph type="body" idx="1"/>
          </p:nvPr>
        </p:nvSpPr>
        <p:spPr>
          <a:xfrm>
            <a:off x="655638" y="909638"/>
            <a:ext cx="7848600" cy="568801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000" b="1" smtClean="0"/>
              <a:t>Применение углекислого газа в качестве растворителя имеет следующие преимущества: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altLang="ru-RU" sz="2000" b="1" smtClean="0"/>
          </a:p>
          <a:p>
            <a:pPr marL="0" indent="0" eaLnBrk="1" hangingPunct="1">
              <a:lnSpc>
                <a:spcPct val="80000"/>
              </a:lnSpc>
            </a:pPr>
            <a:r>
              <a:rPr lang="ru-RU" altLang="ru-RU" sz="2000" smtClean="0"/>
              <a:t> CO</a:t>
            </a:r>
            <a:r>
              <a:rPr lang="ru-RU" altLang="ru-RU" sz="2000" baseline="-25000" smtClean="0"/>
              <a:t>2</a:t>
            </a:r>
            <a:r>
              <a:rPr lang="ru-RU" altLang="ru-RU" sz="2000" smtClean="0"/>
              <a:t> физиологически не вызывает опасений. Он находится в содержащих углекислоту напитках и в ряде случаев является конечным продуктом обмена веществ организма человека</a:t>
            </a:r>
          </a:p>
          <a:p>
            <a:pPr marL="0" indent="0" eaLnBrk="1" hangingPunct="1">
              <a:lnSpc>
                <a:spcPct val="8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80000"/>
              </a:lnSpc>
            </a:pPr>
            <a:r>
              <a:rPr lang="ru-RU" altLang="ru-RU" sz="2000" smtClean="0"/>
              <a:t> CO</a:t>
            </a:r>
            <a:r>
              <a:rPr lang="ru-RU" altLang="ru-RU" sz="2000" baseline="-25000" smtClean="0"/>
              <a:t>2</a:t>
            </a:r>
            <a:r>
              <a:rPr lang="ru-RU" altLang="ru-RU" sz="2000" smtClean="0"/>
              <a:t> стерилен и бактериостатичен</a:t>
            </a:r>
          </a:p>
          <a:p>
            <a:pPr marL="0" indent="0" eaLnBrk="1" hangingPunct="1">
              <a:lnSpc>
                <a:spcPct val="8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80000"/>
              </a:lnSpc>
            </a:pPr>
            <a:r>
              <a:rPr lang="ru-RU" altLang="ru-RU" sz="2000" smtClean="0"/>
              <a:t> CO</a:t>
            </a:r>
            <a:r>
              <a:rPr lang="ru-RU" altLang="ru-RU" sz="2000" baseline="-25000" smtClean="0"/>
              <a:t>2</a:t>
            </a:r>
            <a:r>
              <a:rPr lang="ru-RU" altLang="ru-RU" sz="2000" smtClean="0"/>
              <a:t> не горюч и не является взрывчатым веществом, нет необходимости в специальных устройствах против возгорания и взрыва</a:t>
            </a:r>
          </a:p>
          <a:p>
            <a:pPr marL="0" indent="0" eaLnBrk="1" hangingPunct="1">
              <a:lnSpc>
                <a:spcPct val="8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80000"/>
              </a:lnSpc>
            </a:pPr>
            <a:r>
              <a:rPr lang="ru-RU" altLang="ru-RU" sz="2000" smtClean="0"/>
              <a:t> CO</a:t>
            </a:r>
            <a:r>
              <a:rPr lang="ru-RU" altLang="ru-RU" sz="2000" baseline="-25000" smtClean="0"/>
              <a:t>2</a:t>
            </a:r>
            <a:r>
              <a:rPr lang="ru-RU" altLang="ru-RU" sz="2000" smtClean="0"/>
              <a:t> безопасен для окружающей среды, он не дает сточных вод и отработанных растворителей, тем самым исключая обычные дополнительные расходы</a:t>
            </a:r>
          </a:p>
          <a:p>
            <a:pPr marL="0" indent="0" eaLnBrk="1" hangingPunct="1">
              <a:lnSpc>
                <a:spcPct val="8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80000"/>
              </a:lnSpc>
            </a:pPr>
            <a:r>
              <a:rPr lang="ru-RU" altLang="ru-RU" sz="2000" smtClean="0"/>
              <a:t> CO</a:t>
            </a:r>
            <a:r>
              <a:rPr lang="ru-RU" altLang="ru-RU" sz="2000" baseline="-25000" smtClean="0"/>
              <a:t>2</a:t>
            </a:r>
            <a:r>
              <a:rPr lang="ru-RU" altLang="ru-RU" sz="2000" smtClean="0"/>
              <a:t> для производственных целей может быть получен в больших количествах и достаточно дешево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-2352675" y="22320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65541" name="Rectangle 59"/>
          <p:cNvSpPr>
            <a:spLocks noChangeArrowheads="1"/>
          </p:cNvSpPr>
          <p:nvPr/>
        </p:nvSpPr>
        <p:spPr bwMode="auto">
          <a:xfrm>
            <a:off x="6854825" y="6508750"/>
            <a:ext cx="225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http://www.extract.ru/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-2352675" y="22320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66564" name="Text Box 7"/>
          <p:cNvSpPr txBox="1">
            <a:spLocks noChangeArrowheads="1"/>
          </p:cNvSpPr>
          <p:nvPr/>
        </p:nvSpPr>
        <p:spPr bwMode="auto">
          <a:xfrm>
            <a:off x="396875" y="733425"/>
            <a:ext cx="8280400" cy="284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800"/>
              <a:t>Сверхкритический газ обладает характеристикой более быстрого массового передвижения по сравнению с традиционными жидкими органическими растворителями.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800"/>
              <a:t>Несмотря на незначительно более низкую плотность по сравнению с жидкостью, динамическая вязкость сжатых газов соответствует скорее значениям нормального газообразного состояния.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800"/>
              <a:t>Коэффициент диффузии сверхкритического газа более чем в десять раз выше, чем у жидкости. Сравнение этих величин дается в таблице (МсHugh.V. and Krukonis.V) </a:t>
            </a:r>
          </a:p>
        </p:txBody>
      </p:sp>
      <p:sp>
        <p:nvSpPr>
          <p:cNvPr id="66565" name="Rectangle 8"/>
          <p:cNvSpPr>
            <a:spLocks noChangeArrowheads="1"/>
          </p:cNvSpPr>
          <p:nvPr/>
        </p:nvSpPr>
        <p:spPr bwMode="auto">
          <a:xfrm>
            <a:off x="0" y="28797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163953" name="Group 113"/>
          <p:cNvGraphicFramePr>
            <a:graphicFrameLocks noGrp="1"/>
          </p:cNvGraphicFramePr>
          <p:nvPr/>
        </p:nvGraphicFramePr>
        <p:xfrm>
          <a:off x="971550" y="3870325"/>
          <a:ext cx="7200900" cy="2655888"/>
        </p:xfrm>
        <a:graphic>
          <a:graphicData uri="http://schemas.openxmlformats.org/drawingml/2006/table">
            <a:tbl>
              <a:tblPr/>
              <a:tblGrid>
                <a:gridCol w="2881313"/>
                <a:gridCol w="1438275"/>
                <a:gridCol w="1439862"/>
                <a:gridCol w="1441450"/>
              </a:tblGrid>
              <a:tr h="10060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Показатели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Газ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Сверхкритический газ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5DA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Жидкость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FE7"/>
                    </a:solidFill>
                  </a:tcPr>
                </a:tc>
              </a:tr>
              <a:tr h="5509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плотность, кг/м</a:t>
                      </a:r>
                      <a:r>
                        <a:rPr kumimoji="0" lang="ru-RU" altLang="ru-RU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100-800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1000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4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вязкость, сР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0.01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0.05-0.1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0.5-1.0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4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диффузия, мм 2 s-1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1-10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0.01-0.1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0.001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5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593" name="Rectangle 114"/>
          <p:cNvSpPr>
            <a:spLocks noChangeArrowheads="1"/>
          </p:cNvSpPr>
          <p:nvPr/>
        </p:nvSpPr>
        <p:spPr bwMode="auto">
          <a:xfrm>
            <a:off x="6854825" y="6508750"/>
            <a:ext cx="225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http://www.extract.ru/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-2352675" y="22320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28625" y="620713"/>
            <a:ext cx="8281988" cy="58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Сверхкритические газы обладают высокой экстрагирующей способностью и при соответствующих условиях достаточной селективностью.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Простое изменение параметров давления и температуры как во время экстракции, так и при процессе отделения позволяет регулировать концентрацию веществ в экстракте.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Немаловажным обстоятельством является и то, что все процессы проводятся при щадящем температурном режиме, до 89-90 °С, что предотвращает процессы распада веществ.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Манипулируя  параметрами давления и температуры сверхкри-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тического газа или привнося в него небольшое  количество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органических  растворителей  определенной полярности,  можно  достичь  селективной  экстракции  определенного компонента  (группы  компонентов) растительного сырья.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Так, при экстракции фосфолипидов из обезжиренного  лецитина  сверхкритическим углекислым газом с содержанием  этанола  на  уровне  10  %  достигается 95 % селективность экстрагента по отношению к фосфатидилхолину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2700338" y="6508750"/>
            <a:ext cx="6408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«Фармацевтическая отрасль», февраль № 1 (48) 2015, стр 62-68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sp>
        <p:nvSpPr>
          <p:cNvPr id="686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76263" y="1050925"/>
            <a:ext cx="8532812" cy="5473700"/>
          </a:xfrm>
        </p:spPr>
        <p:txBody>
          <a:bodyPr/>
          <a:lstStyle/>
          <a:p>
            <a:pPr eaLnBrk="1" hangingPunct="1"/>
            <a:r>
              <a:rPr lang="ru-RU" altLang="ru-RU" smtClean="0"/>
              <a:t>Энергосберегающий  фактор. </a:t>
            </a:r>
          </a:p>
          <a:p>
            <a:pPr eaLnBrk="1" hangingPunct="1"/>
            <a:r>
              <a:rPr lang="ru-RU" altLang="ru-RU" smtClean="0"/>
              <a:t>Высокие  показатели  массообменного  процесса  экстракции.</a:t>
            </a:r>
          </a:p>
          <a:p>
            <a:pPr eaLnBrk="1" hangingPunct="1"/>
            <a:r>
              <a:rPr lang="ru-RU" altLang="ru-RU" smtClean="0"/>
              <a:t>Высокая  селективность  выделения  отдельных  компонентов. </a:t>
            </a:r>
          </a:p>
          <a:p>
            <a:pPr eaLnBrk="1" hangingPunct="1"/>
            <a:r>
              <a:rPr lang="ru-RU" altLang="ru-RU" smtClean="0"/>
              <a:t>Высокая  степень  экстрагирования  и  высокое  качество  получаемого продукта. </a:t>
            </a:r>
          </a:p>
          <a:p>
            <a:pPr eaLnBrk="1" hangingPunct="1"/>
            <a:r>
              <a:rPr lang="ru-RU" altLang="ru-RU" smtClean="0"/>
              <a:t>Отсутствие  остаточных  растворителей.</a:t>
            </a:r>
          </a:p>
          <a:p>
            <a:pPr eaLnBrk="1" hangingPunct="1"/>
            <a:r>
              <a:rPr lang="ru-RU" altLang="ru-RU" smtClean="0"/>
              <a:t>Простота  регенерации  экстрагента.  </a:t>
            </a:r>
          </a:p>
          <a:p>
            <a:pPr eaLnBrk="1" hangingPunct="1"/>
            <a:r>
              <a:rPr lang="ru-RU" altLang="ru-RU" smtClean="0"/>
              <a:t>Нетоксичность  и  химическая  инертность  использования экстрагентов.</a:t>
            </a:r>
          </a:p>
        </p:txBody>
      </p:sp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-2352675" y="22320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2700338" y="6508750"/>
            <a:ext cx="6408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rgbClr val="0000FF"/>
                </a:solidFill>
              </a:rPr>
              <a:t>«Фармацевтическая отрасль», февраль № 1 (48) 2015, стр 62-68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1280px-Water_phase_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3"/>
            <a:ext cx="9144000" cy="618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649287"/>
          </a:xfrm>
        </p:spPr>
        <p:txBody>
          <a:bodyPr/>
          <a:lstStyle/>
          <a:p>
            <a:pPr eaLnBrk="1" hangingPunct="1"/>
            <a:r>
              <a:rPr lang="ru-RU" altLang="ru-RU" sz="2800" smtClean="0"/>
              <a:t>Фазовая диаграмма воды – УВЫ!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Сверхкритическая экстракция</a:t>
            </a:r>
          </a:p>
        </p:txBody>
      </p:sp>
      <p:pic>
        <p:nvPicPr>
          <p:cNvPr id="70659" name="Picture 3" descr="1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568325"/>
            <a:ext cx="6985000" cy="628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Артемизинин</a:t>
            </a:r>
          </a:p>
        </p:txBody>
      </p:sp>
      <p:pic>
        <p:nvPicPr>
          <p:cNvPr id="71683" name="Picture 2" descr="Artemisinin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49275"/>
            <a:ext cx="2592388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Прямоугольник 2"/>
          <p:cNvSpPr>
            <a:spLocks noChangeArrowheads="1"/>
          </p:cNvSpPr>
          <p:nvPr/>
        </p:nvSpPr>
        <p:spPr bwMode="auto">
          <a:xfrm>
            <a:off x="212725" y="2903538"/>
            <a:ext cx="871378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ru-RU" altLang="ru-RU" b="1"/>
              <a:t>Артемизинин</a:t>
            </a:r>
            <a:r>
              <a:rPr lang="ru-RU" altLang="ru-RU"/>
              <a:t> и его полусинтетические производные — это группа препаратов, которые обладают наиболее быстрым действием среди всех существующих в настоящее время лекарств против тропической малярии, вызванной паразитом </a:t>
            </a:r>
            <a:r>
              <a:rPr lang="ru-RU" altLang="ru-RU" i="1">
                <a:hlinkClick r:id="rId3" tooltip="Plasmodium falciparum"/>
              </a:rPr>
              <a:t>Plasmodium falciparum</a:t>
            </a:r>
            <a:r>
              <a:rPr lang="ru-RU" altLang="ru-RU"/>
              <a:t>.</a:t>
            </a:r>
            <a:endParaRPr lang="en-US" altLang="ru-RU"/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Этот препарат был открыт китайским фармакологом Ту Юю, получившей за это открытие в 2015 году половину Нобелевской премии по медицине и физиологии. </a:t>
            </a:r>
            <a:endParaRPr lang="en-US" altLang="ru-RU"/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Использование лекарств, содержащих производные артемизинина (артемизинин-комбинированные препараты), в настоящее время является стандартом лечения тропической малярии во всем мире. Артемизинин выделяют из полыни однолетней (</a:t>
            </a:r>
            <a:r>
              <a:rPr lang="ru-RU" altLang="ru-RU" i="1"/>
              <a:t>Artemisia annua</a:t>
            </a:r>
            <a:r>
              <a:rPr lang="ru-RU" altLang="ru-RU"/>
              <a:t>), используемой в традиционной китайской медицине. 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Артемизинин</a:t>
            </a:r>
          </a:p>
        </p:txBody>
      </p:sp>
      <p:sp>
        <p:nvSpPr>
          <p:cNvPr id="72707" name="Прямоугольник 2"/>
          <p:cNvSpPr>
            <a:spLocks noChangeArrowheads="1"/>
          </p:cNvSpPr>
          <p:nvPr/>
        </p:nvSpPr>
        <p:spPr bwMode="auto">
          <a:xfrm>
            <a:off x="207963" y="622300"/>
            <a:ext cx="871378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ru-RU" altLang="ru-RU"/>
              <a:t>Ту Юю открыла артемизинин, работая в рамках китайского секретного Проекта 523, нацеленного на поиск лекарства от малярии для помощи северным вьетнамцам во главе с Хо Ши Мином во время войны во Вьетнаме. </a:t>
            </a:r>
            <a:endParaRPr lang="en-US" altLang="ru-RU"/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Ту Юю работала в Академии народной медицины и поэтому сконцентрировалась на поиске и проверке народных средств борьбы с малярией. На основе 640 выбранных предписаний было изготовлено 380 экстрактов, которые проверяли на животных. </a:t>
            </a:r>
            <a:endParaRPr lang="en-US" altLang="ru-RU"/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Так в 1971 году был найден один из них, артемизинин, имеющий хорошие противомалярийные показатели. Он изготавливался из полыни однолетней (</a:t>
            </a:r>
            <a:r>
              <a:rPr lang="ru-RU" altLang="ru-RU" i="1"/>
              <a:t>Artemisia annua</a:t>
            </a:r>
            <a:r>
              <a:rPr lang="ru-RU" altLang="ru-RU"/>
              <a:t>) по рецепту из третьей части книги Гэ Хуна «Чжоухоу бэйцзифан» («Предписания для неотложной помощи»), относящейся к 340 году н. э. </a:t>
            </a:r>
            <a:endParaRPr lang="en-US" altLang="ru-RU"/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В 1973 году Ту Юю синтезировала дигидроартемизинин, который, как оказалось позднее, был более эффективен, чем артемизинин в его первоначальном виде.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Сепарация</a:t>
            </a:r>
            <a:r>
              <a:rPr lang="en-US" altLang="ru-RU" smtClean="0"/>
              <a:t> (</a:t>
            </a:r>
            <a:r>
              <a:rPr lang="ru-RU" altLang="ru-RU" sz="1600" smtClean="0"/>
              <a:t>От лат. separatio — отделение</a:t>
            </a:r>
            <a:r>
              <a:rPr lang="en-US" altLang="ru-RU" smtClean="0"/>
              <a:t>)</a:t>
            </a:r>
            <a:r>
              <a:rPr lang="ru-RU" altLang="ru-RU" smtClean="0"/>
              <a:t>. 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3055937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908050"/>
            <a:ext cx="4049713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1735138" y="6453188"/>
            <a:ext cx="7300912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Чем отличаются друк и нутч фильтры? Какие для чего предпочтительней?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Сепарация</a:t>
            </a:r>
            <a:r>
              <a:rPr lang="en-US" altLang="ru-RU" smtClean="0"/>
              <a:t> (</a:t>
            </a:r>
            <a:r>
              <a:rPr lang="ru-RU" altLang="ru-RU" sz="1600" smtClean="0"/>
              <a:t>От лат. separatio — отделение</a:t>
            </a:r>
            <a:r>
              <a:rPr lang="en-US" altLang="ru-RU" smtClean="0"/>
              <a:t>)</a:t>
            </a:r>
            <a:r>
              <a:rPr lang="ru-RU" altLang="ru-RU" smtClean="0"/>
              <a:t>. </a:t>
            </a:r>
          </a:p>
        </p:txBody>
      </p:sp>
      <p:sp>
        <p:nvSpPr>
          <p:cNvPr id="11267" name="Rectangle 10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Для растительного сырья – это как правило физическое отделение (чаще всего в процессе сбора) тех частей растения, в которых преимущественно накапливается необходимое нам вещество. Например алкалоиды часто концентрируются в цветках или плодах.</a:t>
            </a:r>
          </a:p>
          <a:p>
            <a:pPr eaLnBrk="1" hangingPunct="1">
              <a:lnSpc>
                <a:spcPct val="80000"/>
              </a:lnSpc>
            </a:pPr>
            <a:endParaRPr lang="en-US" altLang="ru-RU" smtClean="0"/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